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40"/>
  </p:notesMasterIdLst>
  <p:handoutMasterIdLst>
    <p:handoutMasterId r:id="rId41"/>
  </p:handoutMasterIdLst>
  <p:sldIdLst>
    <p:sldId id="270" r:id="rId2"/>
    <p:sldId id="312" r:id="rId3"/>
    <p:sldId id="271" r:id="rId4"/>
    <p:sldId id="358" r:id="rId5"/>
    <p:sldId id="359" r:id="rId6"/>
    <p:sldId id="360" r:id="rId7"/>
    <p:sldId id="361" r:id="rId8"/>
    <p:sldId id="322" r:id="rId9"/>
    <p:sldId id="272" r:id="rId10"/>
    <p:sldId id="284" r:id="rId11"/>
    <p:sldId id="290" r:id="rId12"/>
    <p:sldId id="291" r:id="rId13"/>
    <p:sldId id="282" r:id="rId14"/>
    <p:sldId id="313" r:id="rId15"/>
    <p:sldId id="285" r:id="rId16"/>
    <p:sldId id="286" r:id="rId17"/>
    <p:sldId id="287" r:id="rId18"/>
    <p:sldId id="353" r:id="rId19"/>
    <p:sldId id="366" r:id="rId20"/>
    <p:sldId id="367" r:id="rId21"/>
    <p:sldId id="369" r:id="rId22"/>
    <p:sldId id="384" r:id="rId23"/>
    <p:sldId id="385" r:id="rId24"/>
    <p:sldId id="386" r:id="rId25"/>
    <p:sldId id="387" r:id="rId26"/>
    <p:sldId id="388" r:id="rId27"/>
    <p:sldId id="389" r:id="rId28"/>
    <p:sldId id="392" r:id="rId29"/>
    <p:sldId id="393" r:id="rId30"/>
    <p:sldId id="390" r:id="rId31"/>
    <p:sldId id="395" r:id="rId32"/>
    <p:sldId id="382" r:id="rId33"/>
    <p:sldId id="398" r:id="rId34"/>
    <p:sldId id="399" r:id="rId35"/>
    <p:sldId id="400" r:id="rId36"/>
    <p:sldId id="401" r:id="rId37"/>
    <p:sldId id="402" r:id="rId38"/>
    <p:sldId id="355" r:id="rId39"/>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0370" autoAdjust="0"/>
  </p:normalViewPr>
  <p:slideViewPr>
    <p:cSldViewPr snapToGrid="0">
      <p:cViewPr varScale="1">
        <p:scale>
          <a:sx n="69" d="100"/>
          <a:sy n="69" d="100"/>
        </p:scale>
        <p:origin x="118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950475" cy="498773"/>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56739" y="0"/>
            <a:ext cx="2950475" cy="498773"/>
          </a:xfrm>
          <a:prstGeom prst="rect">
            <a:avLst/>
          </a:prstGeom>
        </p:spPr>
        <p:txBody>
          <a:bodyPr vert="horz" lIns="91440" tIns="45720" rIns="91440" bIns="45720" rtlCol="0"/>
          <a:lstStyle>
            <a:lvl1pPr algn="r">
              <a:defRPr sz="1200"/>
            </a:lvl1pPr>
          </a:lstStyle>
          <a:p>
            <a:fld id="{B0C5E0B5-98C2-4B95-BB07-93E906ACE14C}" type="datetimeFigureOut">
              <a:rPr lang="nl-BE" smtClean="0"/>
              <a:t>22/02/2019</a:t>
            </a:fld>
            <a:endParaRPr lang="nl-BE"/>
          </a:p>
        </p:txBody>
      </p:sp>
      <p:sp>
        <p:nvSpPr>
          <p:cNvPr id="4" name="Tijdelijke aanduiding voor voettekst 3"/>
          <p:cNvSpPr>
            <a:spLocks noGrp="1"/>
          </p:cNvSpPr>
          <p:nvPr>
            <p:ph type="ftr" sz="quarter" idx="2"/>
          </p:nvPr>
        </p:nvSpPr>
        <p:spPr>
          <a:xfrm>
            <a:off x="1" y="9442156"/>
            <a:ext cx="2950475" cy="498771"/>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56739" y="9442156"/>
            <a:ext cx="2950475" cy="498771"/>
          </a:xfrm>
          <a:prstGeom prst="rect">
            <a:avLst/>
          </a:prstGeom>
        </p:spPr>
        <p:txBody>
          <a:bodyPr vert="horz" lIns="91440" tIns="45720" rIns="91440" bIns="45720" rtlCol="0" anchor="b"/>
          <a:lstStyle>
            <a:lvl1pPr algn="r">
              <a:defRPr sz="1200"/>
            </a:lvl1pPr>
          </a:lstStyle>
          <a:p>
            <a:fld id="{30652062-DF94-4A1F-ABCC-5E366ACE2207}" type="slidenum">
              <a:rPr lang="nl-BE" smtClean="0"/>
              <a:t>‹nr.›</a:t>
            </a:fld>
            <a:endParaRPr lang="nl-BE"/>
          </a:p>
        </p:txBody>
      </p:sp>
    </p:spTree>
    <p:extLst>
      <p:ext uri="{BB962C8B-B14F-4D97-AF65-F5344CB8AC3E}">
        <p14:creationId xmlns:p14="http://schemas.microsoft.com/office/powerpoint/2010/main" val="744843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950475" cy="498773"/>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56739" y="0"/>
            <a:ext cx="2950475" cy="498773"/>
          </a:xfrm>
          <a:prstGeom prst="rect">
            <a:avLst/>
          </a:prstGeom>
        </p:spPr>
        <p:txBody>
          <a:bodyPr vert="horz" lIns="91440" tIns="45720" rIns="91440" bIns="45720" rtlCol="0"/>
          <a:lstStyle>
            <a:lvl1pPr algn="r">
              <a:defRPr sz="1200"/>
            </a:lvl1pPr>
          </a:lstStyle>
          <a:p>
            <a:fld id="{4AF680EC-CA77-41C4-9068-CC140509E2DE}" type="datetimeFigureOut">
              <a:rPr lang="nl-BE" smtClean="0"/>
              <a:t>22/02/2019</a:t>
            </a:fld>
            <a:endParaRPr lang="nl-BE"/>
          </a:p>
        </p:txBody>
      </p:sp>
      <p:sp>
        <p:nvSpPr>
          <p:cNvPr id="4" name="Tijdelijke aanduiding voor dia-afbeelding 3"/>
          <p:cNvSpPr>
            <a:spLocks noGrp="1" noRot="1" noChangeAspect="1"/>
          </p:cNvSpPr>
          <p:nvPr>
            <p:ph type="sldImg" idx="2"/>
          </p:nvPr>
        </p:nvSpPr>
        <p:spPr>
          <a:xfrm>
            <a:off x="422275" y="1243013"/>
            <a:ext cx="5964238" cy="335597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0879" y="4784072"/>
            <a:ext cx="5447030" cy="391424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1" y="9442156"/>
            <a:ext cx="2950475" cy="498771"/>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6739" y="9442156"/>
            <a:ext cx="2950475" cy="498771"/>
          </a:xfrm>
          <a:prstGeom prst="rect">
            <a:avLst/>
          </a:prstGeom>
        </p:spPr>
        <p:txBody>
          <a:bodyPr vert="horz" lIns="91440" tIns="45720" rIns="91440" bIns="45720" rtlCol="0" anchor="b"/>
          <a:lstStyle>
            <a:lvl1pPr algn="r">
              <a:defRPr sz="1200"/>
            </a:lvl1pPr>
          </a:lstStyle>
          <a:p>
            <a:fld id="{C27245DC-C523-4380-A47B-BBE2029A6B6C}" type="slidenum">
              <a:rPr lang="nl-BE" smtClean="0"/>
              <a:t>‹nr.›</a:t>
            </a:fld>
            <a:endParaRPr lang="nl-BE"/>
          </a:p>
        </p:txBody>
      </p:sp>
    </p:spTree>
    <p:extLst>
      <p:ext uri="{BB962C8B-B14F-4D97-AF65-F5344CB8AC3E}">
        <p14:creationId xmlns:p14="http://schemas.microsoft.com/office/powerpoint/2010/main" val="3555807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C27245DC-C523-4380-A47B-BBE2029A6B6C}" type="slidenum">
              <a:rPr lang="nl-BE" smtClean="0"/>
              <a:t>1</a:t>
            </a:fld>
            <a:endParaRPr lang="nl-BE"/>
          </a:p>
        </p:txBody>
      </p:sp>
    </p:spTree>
    <p:extLst>
      <p:ext uri="{BB962C8B-B14F-4D97-AF65-F5344CB8AC3E}">
        <p14:creationId xmlns:p14="http://schemas.microsoft.com/office/powerpoint/2010/main" val="40692905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buClr>
                <a:srgbClr val="90C226"/>
              </a:buClr>
            </a:pPr>
            <a:r>
              <a:rPr lang="nl-NL" sz="1200" dirty="0">
                <a:sym typeface="Wingdings" panose="05000000000000000000" pitchFamily="2" charset="2"/>
              </a:rPr>
              <a:t>Meerwaarde apotheker</a:t>
            </a:r>
          </a:p>
          <a:p>
            <a:pPr lvl="2">
              <a:buClr>
                <a:srgbClr val="90C226"/>
              </a:buClr>
            </a:pPr>
            <a:r>
              <a:rPr lang="nl-NL" sz="1200" dirty="0">
                <a:sym typeface="Wingdings" panose="05000000000000000000" pitchFamily="2" charset="2"/>
              </a:rPr>
              <a:t> Opgeleid als GM-specialist</a:t>
            </a:r>
          </a:p>
          <a:p>
            <a:pPr lvl="2">
              <a:buClr>
                <a:srgbClr val="90C226"/>
              </a:buClr>
            </a:pPr>
            <a:r>
              <a:rPr lang="nl-NL" sz="1200" dirty="0">
                <a:sym typeface="Wingdings" panose="05000000000000000000" pitchFamily="2" charset="2"/>
              </a:rPr>
              <a:t> Zicht op volledig GM-gebruik</a:t>
            </a:r>
          </a:p>
          <a:p>
            <a:pPr lvl="2">
              <a:buClr>
                <a:srgbClr val="90C226"/>
              </a:buClr>
            </a:pPr>
            <a:r>
              <a:rPr lang="nl-NL" sz="1200" dirty="0">
                <a:sym typeface="Wingdings" panose="05000000000000000000" pitchFamily="2" charset="2"/>
              </a:rPr>
              <a:t> Zicht op therapietrouw</a:t>
            </a:r>
          </a:p>
          <a:p>
            <a:pPr lvl="2">
              <a:buClr>
                <a:srgbClr val="90C226"/>
              </a:buClr>
            </a:pPr>
            <a:r>
              <a:rPr lang="nl-NL" sz="1200" dirty="0">
                <a:sym typeface="Wingdings" panose="05000000000000000000" pitchFamily="2" charset="2"/>
              </a:rPr>
              <a:t> Zicht op praktische problemen i.v.m. GM</a:t>
            </a:r>
          </a:p>
          <a:p>
            <a:r>
              <a:rPr lang="nl-NL" sz="1200" dirty="0"/>
              <a:t>-&gt; dit natuurlijk in een multidisciplinaire</a:t>
            </a:r>
            <a:r>
              <a:rPr lang="nl-NL" sz="1200" baseline="0" dirty="0"/>
              <a:t> context</a:t>
            </a:r>
            <a:endParaRPr lang="nl-BE" sz="1200" dirty="0"/>
          </a:p>
          <a:p>
            <a:r>
              <a:rPr lang="nl-NL" dirty="0"/>
              <a:t> Al de mogelijke problemen </a:t>
            </a:r>
            <a:r>
              <a:rPr lang="nl-NL" baseline="0" dirty="0"/>
              <a:t> zorgen ervoor dat dit niet altijd haalbaar is in de praktijk</a:t>
            </a:r>
            <a:endParaRPr lang="nl-BE" dirty="0"/>
          </a:p>
          <a:p>
            <a:endParaRPr lang="nl-BE" dirty="0"/>
          </a:p>
          <a:p>
            <a:r>
              <a:rPr lang="nl-BE" dirty="0"/>
              <a:t>Er zijn geen studies die multidisciplinair vergelijken met een</a:t>
            </a:r>
            <a:r>
              <a:rPr lang="nl-BE" baseline="0" dirty="0"/>
              <a:t> aanpak vanuit één zorggroep. Echter, in het kader van de huidige ‘</a:t>
            </a:r>
            <a:r>
              <a:rPr lang="nl-BE" baseline="0" dirty="0" err="1"/>
              <a:t>integrated</a:t>
            </a:r>
            <a:r>
              <a:rPr lang="nl-BE" baseline="0" dirty="0"/>
              <a:t> care’ en ‘</a:t>
            </a:r>
            <a:r>
              <a:rPr lang="nl-BE" baseline="0" dirty="0" err="1"/>
              <a:t>patient</a:t>
            </a:r>
            <a:r>
              <a:rPr lang="nl-BE" baseline="0" dirty="0"/>
              <a:t> </a:t>
            </a:r>
            <a:r>
              <a:rPr lang="nl-BE" baseline="0" dirty="0" err="1"/>
              <a:t>centered</a:t>
            </a:r>
            <a:r>
              <a:rPr lang="nl-BE" baseline="0" dirty="0"/>
              <a:t> care’ is het eigenlijk onaanvaardbaar om de farmacotherapie van een patiënt nog vanuit één beroepsgroep te gaan evalueren. </a:t>
            </a:r>
          </a:p>
          <a:p>
            <a:endParaRPr lang="nl-NL" baseline="0" dirty="0"/>
          </a:p>
          <a:p>
            <a:r>
              <a:rPr lang="nl-BE" sz="1200" kern="1200" dirty="0">
                <a:solidFill>
                  <a:schemeClr val="tx1"/>
                </a:solidFill>
                <a:effectLst/>
                <a:latin typeface="+mn-lt"/>
                <a:ea typeface="+mn-ea"/>
                <a:cs typeface="+mn-cs"/>
              </a:rPr>
              <a:t>Wanneer </a:t>
            </a:r>
            <a:r>
              <a:rPr lang="nl-BE" sz="1200" kern="1200" dirty="0" err="1">
                <a:solidFill>
                  <a:schemeClr val="tx1"/>
                </a:solidFill>
                <a:effectLst/>
                <a:latin typeface="+mn-lt"/>
                <a:ea typeface="+mn-ea"/>
                <a:cs typeface="+mn-cs"/>
              </a:rPr>
              <a:t>mGGPs</a:t>
            </a:r>
            <a:r>
              <a:rPr lang="nl-BE" sz="1200" kern="1200" dirty="0">
                <a:solidFill>
                  <a:schemeClr val="tx1"/>
                </a:solidFill>
                <a:effectLst/>
                <a:latin typeface="+mn-lt"/>
                <a:ea typeface="+mn-ea"/>
                <a:cs typeface="+mn-cs"/>
              </a:rPr>
              <a:t> vroegtijdig opgespoord worden, zouden bijgevolg heel wat bijwerkingen vermeden kunnen worden. Ondanks stijgend besef omtrent </a:t>
            </a:r>
            <a:r>
              <a:rPr lang="nl-BE" sz="1200" kern="1200" dirty="0" err="1">
                <a:solidFill>
                  <a:schemeClr val="tx1"/>
                </a:solidFill>
                <a:effectLst/>
                <a:latin typeface="+mn-lt"/>
                <a:ea typeface="+mn-ea"/>
                <a:cs typeface="+mn-cs"/>
              </a:rPr>
              <a:t>mGGPs</a:t>
            </a:r>
            <a:r>
              <a:rPr lang="nl-BE" sz="1200" kern="1200" dirty="0">
                <a:solidFill>
                  <a:schemeClr val="tx1"/>
                </a:solidFill>
                <a:effectLst/>
                <a:latin typeface="+mn-lt"/>
                <a:ea typeface="+mn-ea"/>
                <a:cs typeface="+mn-cs"/>
              </a:rPr>
              <a:t>, blijft de problematiek echter zeer frequent. </a:t>
            </a:r>
          </a:p>
          <a:p>
            <a:r>
              <a:rPr lang="nl-BE" sz="1200" kern="1200" dirty="0">
                <a:solidFill>
                  <a:schemeClr val="tx1"/>
                </a:solidFill>
                <a:effectLst/>
                <a:latin typeface="+mn-lt"/>
                <a:ea typeface="+mn-ea"/>
                <a:cs typeface="+mn-cs"/>
              </a:rPr>
              <a:t>Vanuit de </a:t>
            </a:r>
            <a:r>
              <a:rPr lang="nl-BE" sz="1200" kern="1200" dirty="0" err="1">
                <a:solidFill>
                  <a:schemeClr val="tx1"/>
                </a:solidFill>
                <a:effectLst/>
                <a:latin typeface="+mn-lt"/>
                <a:ea typeface="+mn-ea"/>
                <a:cs typeface="+mn-cs"/>
              </a:rPr>
              <a:t>officina</a:t>
            </a:r>
            <a:r>
              <a:rPr lang="nl-BE" sz="1200" kern="1200" dirty="0">
                <a:solidFill>
                  <a:schemeClr val="tx1"/>
                </a:solidFill>
                <a:effectLst/>
                <a:latin typeface="+mn-lt"/>
                <a:ea typeface="+mn-ea"/>
                <a:cs typeface="+mn-cs"/>
              </a:rPr>
              <a:t>-apotheek bestaan momenteel weinig initiatieven om artsen te ondersteunen in het voorkomen van </a:t>
            </a:r>
            <a:r>
              <a:rPr lang="nl-BE" sz="1200" kern="1200" dirty="0" err="1">
                <a:solidFill>
                  <a:schemeClr val="tx1"/>
                </a:solidFill>
                <a:effectLst/>
                <a:latin typeface="+mn-lt"/>
                <a:ea typeface="+mn-ea"/>
                <a:cs typeface="+mn-cs"/>
              </a:rPr>
              <a:t>mGGPs</a:t>
            </a:r>
            <a:r>
              <a:rPr lang="nl-BE" sz="1200" kern="1200" dirty="0">
                <a:solidFill>
                  <a:schemeClr val="tx1"/>
                </a:solidFill>
                <a:effectLst/>
                <a:latin typeface="+mn-lt"/>
                <a:ea typeface="+mn-ea"/>
                <a:cs typeface="+mn-cs"/>
              </a:rPr>
              <a:t>. Nochtans is de </a:t>
            </a:r>
            <a:r>
              <a:rPr lang="nl-BE" sz="1200" kern="1200" dirty="0" err="1">
                <a:solidFill>
                  <a:schemeClr val="tx1"/>
                </a:solidFill>
                <a:effectLst/>
                <a:latin typeface="+mn-lt"/>
                <a:ea typeface="+mn-ea"/>
                <a:cs typeface="+mn-cs"/>
              </a:rPr>
              <a:t>officina</a:t>
            </a:r>
            <a:r>
              <a:rPr lang="nl-BE" sz="1200" kern="1200" dirty="0">
                <a:solidFill>
                  <a:schemeClr val="tx1"/>
                </a:solidFill>
                <a:effectLst/>
                <a:latin typeface="+mn-lt"/>
                <a:ea typeface="+mn-ea"/>
                <a:cs typeface="+mn-cs"/>
              </a:rPr>
              <a:t>-apotheker de laatste zorgprofessional waarmee de patiënt in contact komt in het voorschrijf- en afleverproces. Een </a:t>
            </a:r>
            <a:r>
              <a:rPr lang="nl-BE" sz="1200" kern="1200" dirty="0" err="1">
                <a:solidFill>
                  <a:schemeClr val="tx1"/>
                </a:solidFill>
                <a:effectLst/>
                <a:latin typeface="+mn-lt"/>
                <a:ea typeface="+mn-ea"/>
                <a:cs typeface="+mn-cs"/>
              </a:rPr>
              <a:t>officina</a:t>
            </a:r>
            <a:r>
              <a:rPr lang="nl-BE" sz="1200" kern="1200" dirty="0">
                <a:solidFill>
                  <a:schemeClr val="tx1"/>
                </a:solidFill>
                <a:effectLst/>
                <a:latin typeface="+mn-lt"/>
                <a:ea typeface="+mn-ea"/>
                <a:cs typeface="+mn-cs"/>
              </a:rPr>
              <a:t>-apotheker zou op twee manieren actief kunnen bijdragen tot het voorkomen van </a:t>
            </a:r>
            <a:r>
              <a:rPr lang="nl-BE" sz="1200" kern="1200" dirty="0" err="1">
                <a:solidFill>
                  <a:schemeClr val="tx1"/>
                </a:solidFill>
                <a:effectLst/>
                <a:latin typeface="+mn-lt"/>
                <a:ea typeface="+mn-ea"/>
                <a:cs typeface="+mn-cs"/>
              </a:rPr>
              <a:t>mGGPs</a:t>
            </a:r>
            <a:r>
              <a:rPr lang="nl-BE" sz="1200" kern="1200" dirty="0">
                <a:solidFill>
                  <a:schemeClr val="tx1"/>
                </a:solidFill>
                <a:effectLst/>
                <a:latin typeface="+mn-lt"/>
                <a:ea typeface="+mn-ea"/>
                <a:cs typeface="+mn-cs"/>
              </a:rPr>
              <a:t>.  -&gt; voorkomen van hospitalisaties (als in 2</a:t>
            </a:r>
            <a:r>
              <a:rPr lang="nl-BE" sz="1200" kern="1200" baseline="30000" dirty="0">
                <a:solidFill>
                  <a:schemeClr val="tx1"/>
                </a:solidFill>
                <a:effectLst/>
                <a:latin typeface="+mn-lt"/>
                <a:ea typeface="+mn-ea"/>
                <a:cs typeface="+mn-cs"/>
              </a:rPr>
              <a:t>e</a:t>
            </a:r>
            <a:r>
              <a:rPr lang="nl-BE" sz="1200" kern="1200" dirty="0">
                <a:solidFill>
                  <a:schemeClr val="tx1"/>
                </a:solidFill>
                <a:effectLst/>
                <a:latin typeface="+mn-lt"/>
                <a:ea typeface="+mn-ea"/>
                <a:cs typeface="+mn-cs"/>
              </a:rPr>
              <a:t> lijn zou zijn = in ZH, is al te laat (al opgenomen</a:t>
            </a:r>
            <a:r>
              <a:rPr lang="nl-BE" sz="1200" kern="1200" baseline="0" dirty="0">
                <a:solidFill>
                  <a:schemeClr val="tx1"/>
                </a:solidFill>
                <a:effectLst/>
                <a:latin typeface="+mn-lt"/>
                <a:ea typeface="+mn-ea"/>
                <a:cs typeface="+mn-cs"/>
              </a:rPr>
              <a:t> in ZH))</a:t>
            </a:r>
            <a:endParaRPr lang="nl-BE" sz="1200" kern="1200" dirty="0">
              <a:solidFill>
                <a:schemeClr val="tx1"/>
              </a:solidFill>
              <a:effectLst/>
              <a:latin typeface="+mn-lt"/>
              <a:ea typeface="+mn-ea"/>
              <a:cs typeface="+mn-cs"/>
            </a:endParaRPr>
          </a:p>
          <a:p>
            <a:pPr lvl="0"/>
            <a:r>
              <a:rPr lang="nl-BE" sz="1200" kern="1200" dirty="0">
                <a:solidFill>
                  <a:schemeClr val="tx1"/>
                </a:solidFill>
                <a:effectLst/>
                <a:latin typeface="+mn-lt"/>
                <a:ea typeface="+mn-ea"/>
                <a:cs typeface="+mn-cs"/>
              </a:rPr>
              <a:t>Een goed geprotocolleerde finale check bij aflevering van geneesmiddelen in de </a:t>
            </a:r>
            <a:r>
              <a:rPr lang="nl-BE" sz="1200" kern="1200" dirty="0" err="1">
                <a:solidFill>
                  <a:schemeClr val="tx1"/>
                </a:solidFill>
                <a:effectLst/>
                <a:latin typeface="+mn-lt"/>
                <a:ea typeface="+mn-ea"/>
                <a:cs typeface="+mn-cs"/>
              </a:rPr>
              <a:t>officina</a:t>
            </a:r>
            <a:r>
              <a:rPr lang="nl-BE" sz="1200" kern="1200" dirty="0">
                <a:solidFill>
                  <a:schemeClr val="tx1"/>
                </a:solidFill>
                <a:effectLst/>
                <a:latin typeface="+mn-lt"/>
                <a:ea typeface="+mn-ea"/>
                <a:cs typeface="+mn-cs"/>
              </a:rPr>
              <a:t>-apotheek aan een risicopopulatie patiënten. </a:t>
            </a:r>
          </a:p>
          <a:p>
            <a:pPr lvl="0"/>
            <a:r>
              <a:rPr lang="nl-BE" sz="1200" kern="1200" dirty="0">
                <a:solidFill>
                  <a:schemeClr val="tx1"/>
                </a:solidFill>
                <a:effectLst/>
                <a:latin typeface="+mn-lt"/>
                <a:ea typeface="+mn-ea"/>
                <a:cs typeface="+mn-cs"/>
              </a:rPr>
              <a:t>Een medicatiescreening bij een risicopopulatie, uitgevoerd op regelmatige basis.</a:t>
            </a:r>
          </a:p>
          <a:p>
            <a:r>
              <a:rPr lang="nl-BE" sz="1200" kern="1200" dirty="0">
                <a:solidFill>
                  <a:schemeClr val="tx1"/>
                </a:solidFill>
                <a:effectLst/>
                <a:latin typeface="+mn-lt"/>
                <a:ea typeface="+mn-ea"/>
                <a:cs typeface="+mn-cs"/>
              </a:rPr>
              <a:t>Via deze interventies kan de </a:t>
            </a:r>
            <a:r>
              <a:rPr lang="nl-BE" sz="1200" kern="1200" dirty="0" err="1">
                <a:solidFill>
                  <a:schemeClr val="tx1"/>
                </a:solidFill>
                <a:effectLst/>
                <a:latin typeface="+mn-lt"/>
                <a:ea typeface="+mn-ea"/>
                <a:cs typeface="+mn-cs"/>
              </a:rPr>
              <a:t>officina</a:t>
            </a:r>
            <a:r>
              <a:rPr lang="nl-BE" sz="1200" kern="1200" dirty="0">
                <a:solidFill>
                  <a:schemeClr val="tx1"/>
                </a:solidFill>
                <a:effectLst/>
                <a:latin typeface="+mn-lt"/>
                <a:ea typeface="+mn-ea"/>
                <a:cs typeface="+mn-cs"/>
              </a:rPr>
              <a:t>-apotheker een doeltreffende, veilige en betaalbare farmacotherapie voor ouderen garanderen. Dit document bespreekt een praktische methode om medicatiescreening systematisch en haalbaar uit te voeren. Alsook worden enkele voorbeeldcasussen aangereikt die als leidraad bij dit proces kunnen dienen. </a:t>
            </a:r>
            <a:endParaRPr lang="nl-BE" dirty="0"/>
          </a:p>
          <a:p>
            <a:endParaRPr lang="nl-BE" baseline="0" dirty="0"/>
          </a:p>
          <a:p>
            <a:endParaRPr lang="nl-BE" baseline="0" dirty="0"/>
          </a:p>
          <a:p>
            <a:r>
              <a:rPr lang="nl-BE" baseline="0" dirty="0"/>
              <a:t>Er zijn wel enkele studies met een multidisciplinair team die duidelijk aantonen dat dit zinvol is. </a:t>
            </a:r>
          </a:p>
          <a:p>
            <a:pPr marL="171450" indent="-171450">
              <a:buFontTx/>
              <a:buChar char="-"/>
            </a:pPr>
            <a:r>
              <a:rPr lang="en-US" sz="1200" b="0" i="0" u="none" strike="noStrike" kern="1200" baseline="0" dirty="0" err="1">
                <a:solidFill>
                  <a:schemeClr val="tx1"/>
                </a:solidFill>
                <a:latin typeface="+mn-lt"/>
                <a:ea typeface="+mn-ea"/>
                <a:cs typeface="+mn-cs"/>
              </a:rPr>
              <a:t>Spinewine</a:t>
            </a:r>
            <a:r>
              <a:rPr lang="en-US" sz="1200" b="0" i="0" u="none" strike="noStrike" kern="1200" baseline="0" dirty="0">
                <a:solidFill>
                  <a:schemeClr val="tx1"/>
                </a:solidFill>
                <a:latin typeface="+mn-lt"/>
                <a:ea typeface="+mn-ea"/>
                <a:cs typeface="+mn-cs"/>
              </a:rPr>
              <a:t> A, Swine C, Dhillon S, et al. Effect of a collaborative approach on the quality of prescribing for geriatric inpatients: a randomized, controlled trial, J Am </a:t>
            </a:r>
            <a:r>
              <a:rPr lang="en-US" sz="1200" b="0" i="0" u="none" strike="noStrike" kern="1200" baseline="0" dirty="0" err="1">
                <a:solidFill>
                  <a:schemeClr val="tx1"/>
                </a:solidFill>
                <a:latin typeface="+mn-lt"/>
                <a:ea typeface="+mn-ea"/>
                <a:cs typeface="+mn-cs"/>
              </a:rPr>
              <a:t>Geriatr</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Soc</a:t>
            </a:r>
            <a:r>
              <a:rPr lang="en-US" sz="1200" b="0" i="0" u="none" strike="noStrike" kern="1200" baseline="0" dirty="0">
                <a:solidFill>
                  <a:schemeClr val="tx1"/>
                </a:solidFill>
                <a:latin typeface="+mn-lt"/>
                <a:ea typeface="+mn-ea"/>
                <a:cs typeface="+mn-cs"/>
              </a:rPr>
              <a:t> 2007 May; 55 (5): 658-65</a:t>
            </a:r>
          </a:p>
          <a:p>
            <a:pPr marL="171450" indent="-171450">
              <a:buFontTx/>
              <a:buChar char="-"/>
            </a:pPr>
            <a:r>
              <a:rPr lang="nl-BE" sz="1200" b="0" i="0" u="none" strike="noStrike" kern="1200" baseline="0" dirty="0">
                <a:solidFill>
                  <a:schemeClr val="tx1"/>
                </a:solidFill>
                <a:latin typeface="+mn-lt"/>
                <a:ea typeface="+mn-ea"/>
                <a:cs typeface="+mn-cs"/>
              </a:rPr>
              <a:t>Elliott RA, </a:t>
            </a:r>
            <a:r>
              <a:rPr lang="nl-BE" sz="1200" b="0" i="0" u="none" strike="noStrike" kern="1200" baseline="0" dirty="0" err="1">
                <a:solidFill>
                  <a:schemeClr val="tx1"/>
                </a:solidFill>
                <a:latin typeface="+mn-lt"/>
                <a:ea typeface="+mn-ea"/>
                <a:cs typeface="+mn-cs"/>
              </a:rPr>
              <a:t>Woodward</a:t>
            </a:r>
            <a:r>
              <a:rPr lang="nl-BE" sz="1200" b="0" i="0" u="none" strike="noStrike" kern="1200" baseline="0" dirty="0">
                <a:solidFill>
                  <a:schemeClr val="tx1"/>
                </a:solidFill>
                <a:latin typeface="+mn-lt"/>
                <a:ea typeface="+mn-ea"/>
                <a:cs typeface="+mn-cs"/>
              </a:rPr>
              <a:t> MC, </a:t>
            </a:r>
            <a:r>
              <a:rPr lang="nl-BE" sz="1200" b="0" i="0" u="none" strike="noStrike" kern="1200" baseline="0" dirty="0" err="1">
                <a:solidFill>
                  <a:schemeClr val="tx1"/>
                </a:solidFill>
                <a:latin typeface="+mn-lt"/>
                <a:ea typeface="+mn-ea"/>
                <a:cs typeface="+mn-cs"/>
              </a:rPr>
              <a:t>Oborne</a:t>
            </a:r>
            <a:r>
              <a:rPr lang="nl-BE" sz="1200" b="0" i="0" u="none" strike="noStrike" kern="1200" baseline="0" dirty="0">
                <a:solidFill>
                  <a:schemeClr val="tx1"/>
                </a:solidFill>
                <a:latin typeface="+mn-lt"/>
                <a:ea typeface="+mn-ea"/>
                <a:cs typeface="+mn-cs"/>
              </a:rPr>
              <a:t> CA. </a:t>
            </a:r>
            <a:r>
              <a:rPr lang="nl-BE" sz="1200" b="0" i="0" u="none" strike="noStrike" kern="1200" baseline="0" dirty="0" err="1">
                <a:solidFill>
                  <a:schemeClr val="tx1"/>
                </a:solidFill>
                <a:latin typeface="+mn-lt"/>
                <a:ea typeface="+mn-ea"/>
                <a:cs typeface="+mn-cs"/>
              </a:rPr>
              <a:t>Improving</a:t>
            </a:r>
            <a:r>
              <a:rPr lang="nl-BE"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benzodiazepine prescribing for elderly hospital inpatients using audit and </a:t>
            </a:r>
            <a:r>
              <a:rPr lang="en-US" sz="1200" b="0" i="0" u="none" strike="noStrike" kern="1200" baseline="0" dirty="0" err="1">
                <a:solidFill>
                  <a:schemeClr val="tx1"/>
                </a:solidFill>
                <a:latin typeface="+mn-lt"/>
                <a:ea typeface="+mn-ea"/>
                <a:cs typeface="+mn-cs"/>
              </a:rPr>
              <a:t>muitidisciplinary</a:t>
            </a:r>
            <a:r>
              <a:rPr lang="en-US" sz="1200" b="0" i="0" u="none" strike="noStrike" kern="1200" baseline="0" dirty="0">
                <a:solidFill>
                  <a:schemeClr val="tx1"/>
                </a:solidFill>
                <a:latin typeface="+mn-lt"/>
                <a:ea typeface="+mn-ea"/>
                <a:cs typeface="+mn-cs"/>
              </a:rPr>
              <a:t> feedback. Intern Med </a:t>
            </a:r>
            <a:r>
              <a:rPr lang="en-US" sz="1200" b="0" i="1" u="none" strike="noStrike" kern="1200" baseline="0" dirty="0">
                <a:solidFill>
                  <a:schemeClr val="tx1"/>
                </a:solidFill>
                <a:latin typeface="+mn-lt"/>
                <a:ea typeface="+mn-ea"/>
                <a:cs typeface="+mn-cs"/>
              </a:rPr>
              <a:t>3 </a:t>
            </a:r>
            <a:r>
              <a:rPr lang="pl-PL" sz="1200" b="0" i="0" u="none" strike="noStrike" kern="1200" baseline="0" dirty="0">
                <a:solidFill>
                  <a:schemeClr val="tx1"/>
                </a:solidFill>
                <a:latin typeface="+mn-lt"/>
                <a:ea typeface="+mn-ea"/>
                <a:cs typeface="+mn-cs"/>
              </a:rPr>
              <a:t>2001 Dec; 31 (9): 529-35</a:t>
            </a:r>
            <a:endParaRPr lang="nl-BE" baseline="0" dirty="0"/>
          </a:p>
          <a:p>
            <a:r>
              <a:rPr lang="nl-BE" baseline="0" dirty="0"/>
              <a:t>Daarenboven zijn (bijna) alle studies waar een medicatiereview getest werd intrinsiek multidisciplinair. Deze wordt namelijk in 90% van de gevallen uitgevoerd door een (klinisch) apotheker, die daarna overleg of adviezen stuur naar een arts. </a:t>
            </a:r>
          </a:p>
          <a:p>
            <a:endParaRPr lang="nl-NL" baseline="0" dirty="0"/>
          </a:p>
          <a:p>
            <a:r>
              <a:rPr lang="nl-NL" baseline="0" dirty="0"/>
              <a:t>In buitenland al gelijkaardige initiatieven: </a:t>
            </a:r>
          </a:p>
          <a:p>
            <a:pPr marL="171450" indent="-171450">
              <a:buFontTx/>
              <a:buChar char="-"/>
            </a:pPr>
            <a:r>
              <a:rPr lang="nl-NL" baseline="0" dirty="0"/>
              <a:t>UK: </a:t>
            </a:r>
            <a:r>
              <a:rPr lang="nl-NL" baseline="0" dirty="0" err="1"/>
              <a:t>Medicines</a:t>
            </a:r>
            <a:r>
              <a:rPr lang="nl-NL" baseline="0" dirty="0"/>
              <a:t> </a:t>
            </a:r>
            <a:r>
              <a:rPr lang="nl-NL" baseline="0" dirty="0" err="1"/>
              <a:t>Optimisation</a:t>
            </a:r>
            <a:endParaRPr lang="nl-NL" baseline="0" dirty="0"/>
          </a:p>
          <a:p>
            <a:pPr marL="171450" indent="-171450">
              <a:buFontTx/>
              <a:buChar char="-"/>
            </a:pPr>
            <a:r>
              <a:rPr lang="nl-NL" baseline="0" dirty="0"/>
              <a:t>USA: </a:t>
            </a:r>
            <a:r>
              <a:rPr lang="nl-NL" baseline="0" dirty="0" err="1"/>
              <a:t>Medication</a:t>
            </a:r>
            <a:r>
              <a:rPr lang="nl-NL" baseline="0" dirty="0"/>
              <a:t> </a:t>
            </a:r>
            <a:r>
              <a:rPr lang="nl-NL" baseline="0" dirty="0" err="1"/>
              <a:t>Therapy</a:t>
            </a:r>
            <a:r>
              <a:rPr lang="nl-NL" baseline="0" dirty="0"/>
              <a:t> Management</a:t>
            </a:r>
          </a:p>
          <a:p>
            <a:pPr marL="171450" indent="-171450">
              <a:buFontTx/>
              <a:buChar char="-"/>
            </a:pPr>
            <a:r>
              <a:rPr lang="nl-NL" baseline="0" dirty="0"/>
              <a:t>NL: Medicatiebeoordeling (KNMP)</a:t>
            </a:r>
          </a:p>
          <a:p>
            <a:pPr marL="0" indent="0">
              <a:buFontTx/>
              <a:buNone/>
            </a:pPr>
            <a:endParaRPr lang="nl-NL" baseline="0" dirty="0"/>
          </a:p>
          <a:p>
            <a:pPr marL="171450" indent="-171450">
              <a:buFontTx/>
              <a:buChar char="-"/>
            </a:pPr>
            <a:r>
              <a:rPr lang="nl-BE" dirty="0"/>
              <a:t>De lokale bruikbaarheid</a:t>
            </a:r>
            <a:r>
              <a:rPr lang="nl-BE" baseline="0" dirty="0"/>
              <a:t> is beperkt bij de veelgebruikte Beers-lijst (Amerikaans)</a:t>
            </a:r>
          </a:p>
          <a:p>
            <a:pPr marL="171450" indent="-171450">
              <a:buFontTx/>
              <a:buChar char="-"/>
            </a:pPr>
            <a:r>
              <a:rPr lang="nl-BE" baseline="0" dirty="0"/>
              <a:t>Noodzakelijke gegevens te kort: sowieso bij alle impliciete methodes zoals de </a:t>
            </a:r>
            <a:r>
              <a:rPr lang="nl-BE" baseline="0" dirty="0" err="1"/>
              <a:t>Medication</a:t>
            </a:r>
            <a:r>
              <a:rPr lang="nl-BE" baseline="0" dirty="0"/>
              <a:t> </a:t>
            </a:r>
            <a:r>
              <a:rPr lang="nl-BE" baseline="0" dirty="0" err="1"/>
              <a:t>Appropriateness</a:t>
            </a:r>
            <a:r>
              <a:rPr lang="nl-BE" baseline="0" dirty="0"/>
              <a:t> Index (MAI), maar ook bij sommige expliciete lijsten zoals de STOPP/START</a:t>
            </a:r>
          </a:p>
          <a:p>
            <a:pPr marL="171450" indent="-171450">
              <a:buFontTx/>
              <a:buChar char="-"/>
            </a:pPr>
            <a:r>
              <a:rPr lang="nl-BE" baseline="0" dirty="0"/>
              <a:t>Veel lijsten coveren enkel </a:t>
            </a:r>
            <a:r>
              <a:rPr lang="nl-BE" baseline="0" dirty="0" err="1"/>
              <a:t>overuse</a:t>
            </a:r>
            <a:r>
              <a:rPr lang="nl-BE" baseline="0" dirty="0"/>
              <a:t>: </a:t>
            </a:r>
            <a:r>
              <a:rPr lang="nl-BE" baseline="0" dirty="0" err="1"/>
              <a:t>vb</a:t>
            </a:r>
            <a:r>
              <a:rPr lang="nl-BE" baseline="0" dirty="0"/>
              <a:t> </a:t>
            </a:r>
            <a:r>
              <a:rPr lang="nl-BE" baseline="0" dirty="0" err="1"/>
              <a:t>duitse</a:t>
            </a:r>
            <a:r>
              <a:rPr lang="nl-BE" baseline="0" dirty="0"/>
              <a:t> PRISCUS lijst, NORGEP (Noors) is al wat uitgebreider, maar nog steeds niet volledig. </a:t>
            </a:r>
            <a:r>
              <a:rPr lang="nl-BE" baseline="0" dirty="0" err="1"/>
              <a:t>Laroche</a:t>
            </a:r>
            <a:r>
              <a:rPr lang="nl-BE" baseline="0" dirty="0"/>
              <a:t> lijst (Frans) ook beperkt. </a:t>
            </a:r>
          </a:p>
          <a:p>
            <a:pPr marL="171450" indent="-171450">
              <a:buFontTx/>
              <a:buChar char="-"/>
            </a:pPr>
            <a:endParaRPr lang="nl-BE" baseline="0" dirty="0"/>
          </a:p>
          <a:p>
            <a:pPr marL="0" indent="0">
              <a:buFontTx/>
              <a:buNone/>
            </a:pPr>
            <a:r>
              <a:rPr lang="nl-BE" baseline="0" dirty="0"/>
              <a:t>Goed instrument is essentieel: nogmaals onderstreept door onderzoek van Meid et al:</a:t>
            </a:r>
          </a:p>
          <a:p>
            <a:r>
              <a:rPr lang="nl-BE" sz="1200" b="0" i="0" u="none" strike="noStrike" kern="1200" baseline="0" dirty="0">
                <a:solidFill>
                  <a:schemeClr val="tx1"/>
                </a:solidFill>
                <a:latin typeface="+mn-lt"/>
                <a:ea typeface="+mn-ea"/>
                <a:cs typeface="+mn-cs"/>
              </a:rPr>
              <a:t>AIMS: </a:t>
            </a:r>
            <a:r>
              <a:rPr lang="en-US" sz="1200" b="0" i="0" u="none" strike="noStrike" kern="1200" baseline="0" dirty="0">
                <a:solidFill>
                  <a:schemeClr val="tx1"/>
                </a:solidFill>
                <a:latin typeface="+mn-lt"/>
                <a:ea typeface="+mn-ea"/>
                <a:cs typeface="+mn-cs"/>
              </a:rPr>
              <a:t>The aim of the present study was to conduct a meta-analysis of controlled trials assessing the impact of pharmaceutical care interventions (e.g. medication reviews) on medication underuse in older patients </a:t>
            </a:r>
            <a:r>
              <a:rPr lang="nl-BE" sz="1200" b="0" i="0" u="none" strike="noStrike" kern="1200" baseline="0" dirty="0">
                <a:solidFill>
                  <a:schemeClr val="tx1"/>
                </a:solidFill>
                <a:latin typeface="+mn-lt"/>
                <a:ea typeface="+mn-ea"/>
                <a:cs typeface="+mn-cs"/>
              </a:rPr>
              <a:t>(≥65 </a:t>
            </a:r>
            <a:r>
              <a:rPr lang="nl-BE" sz="1200" b="0" i="0" u="none" strike="noStrike" kern="1200" baseline="0" dirty="0" err="1">
                <a:solidFill>
                  <a:schemeClr val="tx1"/>
                </a:solidFill>
                <a:latin typeface="+mn-lt"/>
                <a:ea typeface="+mn-ea"/>
                <a:cs typeface="+mn-cs"/>
              </a:rPr>
              <a:t>years</a:t>
            </a:r>
            <a:r>
              <a:rPr lang="nl-BE" sz="1200" b="0" i="0" u="none" strike="noStrike" kern="1200" baseline="0" dirty="0">
                <a:solidFill>
                  <a:schemeClr val="tx1"/>
                </a:solidFill>
                <a:latin typeface="+mn-lt"/>
                <a:ea typeface="+mn-ea"/>
                <a:cs typeface="+mn-cs"/>
              </a:rPr>
              <a:t>).</a:t>
            </a:r>
          </a:p>
          <a:p>
            <a:r>
              <a:rPr lang="nl-BE" sz="1200" b="0" i="0" u="none" strike="noStrike" kern="1200" baseline="0" dirty="0">
                <a:solidFill>
                  <a:schemeClr val="tx1"/>
                </a:solidFill>
                <a:latin typeface="+mn-lt"/>
                <a:ea typeface="+mn-ea"/>
                <a:cs typeface="+mn-cs"/>
              </a:rPr>
              <a:t>RESULTS: </a:t>
            </a:r>
            <a:r>
              <a:rPr lang="en-US" sz="1200" b="0" i="0" u="none" strike="noStrike" kern="1200" baseline="0" dirty="0">
                <a:solidFill>
                  <a:schemeClr val="tx1"/>
                </a:solidFill>
                <a:latin typeface="+mn-lt"/>
                <a:ea typeface="+mn-ea"/>
                <a:cs typeface="+mn-cs"/>
              </a:rPr>
              <a:t>From 954 identified articles, nine controlled studies, </a:t>
            </a:r>
            <a:r>
              <a:rPr lang="en-US" sz="1200" b="0" i="0" u="sng" strike="noStrike" kern="1200" baseline="0" dirty="0">
                <a:solidFill>
                  <a:schemeClr val="tx1"/>
                </a:solidFill>
                <a:latin typeface="+mn-lt"/>
                <a:ea typeface="+mn-ea"/>
                <a:cs typeface="+mn-cs"/>
              </a:rPr>
              <a:t>mainly comprising a medication review</a:t>
            </a:r>
            <a:r>
              <a:rPr lang="en-US" sz="1200" b="0" i="0" u="none" strike="noStrike" kern="1200" baseline="0" dirty="0">
                <a:solidFill>
                  <a:schemeClr val="tx1"/>
                </a:solidFill>
                <a:latin typeface="+mn-lt"/>
                <a:ea typeface="+mn-ea"/>
                <a:cs typeface="+mn-cs"/>
              </a:rPr>
              <a:t>, were included (2542 patients). These interventions were associated with significant reductions in the mean number of omitted drugs per patient (estimate from six studies with 1469 patients: – 0.44; 95% confidence interval –0.61, –0.26) and the proportion of patients with ≥1 omitted drugs (odds ratio from eight studies with 1833 patients: 0.29; 95% confidence interval 0.13, 0.63). </a:t>
            </a:r>
            <a:r>
              <a:rPr lang="en-US" sz="1200" b="0" i="0" u="sng" strike="noStrike" kern="1200" baseline="0" dirty="0">
                <a:solidFill>
                  <a:schemeClr val="tx1"/>
                </a:solidFill>
                <a:latin typeface="+mn-lt"/>
                <a:ea typeface="+mn-ea"/>
                <a:cs typeface="+mn-cs"/>
              </a:rPr>
              <a:t>The only significant influential factor for improving success was the utilization of explicit screening instruments </a:t>
            </a:r>
            <a:r>
              <a:rPr lang="en-US" sz="1200" b="0" i="0" u="none" strike="noStrike" kern="1200" baseline="0" dirty="0">
                <a:solidFill>
                  <a:schemeClr val="tx1"/>
                </a:solidFill>
                <a:latin typeface="+mn-lt"/>
                <a:ea typeface="+mn-ea"/>
                <a:cs typeface="+mn-cs"/>
              </a:rPr>
              <a:t>when conducting a medication review (P = 0.033).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err="1">
                <a:solidFill>
                  <a:schemeClr val="tx1"/>
                </a:solidFill>
                <a:latin typeface="+mn-lt"/>
                <a:ea typeface="+mn-ea"/>
                <a:cs typeface="+mn-cs"/>
              </a:rPr>
              <a:t>Hier</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spreek</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ik</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bewust</a:t>
            </a:r>
            <a:r>
              <a:rPr lang="en-US" sz="1200" b="0" i="0" u="none" strike="noStrike" kern="1200" baseline="0" dirty="0">
                <a:solidFill>
                  <a:schemeClr val="tx1"/>
                </a:solidFill>
                <a:latin typeface="+mn-lt"/>
                <a:ea typeface="+mn-ea"/>
                <a:cs typeface="+mn-cs"/>
              </a:rPr>
              <a:t> van GGPs </a:t>
            </a:r>
            <a:r>
              <a:rPr lang="en-US" sz="1200" b="0" i="0" u="none" strike="noStrike" kern="1200" baseline="0" dirty="0" err="1">
                <a:solidFill>
                  <a:schemeClr val="tx1"/>
                </a:solidFill>
                <a:latin typeface="+mn-lt"/>
                <a:ea typeface="+mn-ea"/>
                <a:cs typeface="+mn-cs"/>
              </a:rPr>
              <a:t>omdat</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ze</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niet</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mogelijk</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zijn</a:t>
            </a:r>
            <a:r>
              <a:rPr lang="en-US" sz="1200" b="0" i="0" u="none" strike="noStrike" kern="1200" baseline="0" dirty="0">
                <a:solidFill>
                  <a:schemeClr val="tx1"/>
                </a:solidFill>
                <a:latin typeface="+mn-lt"/>
                <a:ea typeface="+mn-ea"/>
                <a:cs typeface="+mn-cs"/>
              </a:rPr>
              <a:t>, maar </a:t>
            </a:r>
            <a:r>
              <a:rPr lang="en-US" sz="1200" b="0" i="0" u="none" strike="noStrike" kern="1200" baseline="0" dirty="0" err="1">
                <a:solidFill>
                  <a:schemeClr val="tx1"/>
                </a:solidFill>
                <a:latin typeface="+mn-lt"/>
                <a:ea typeface="+mn-ea"/>
                <a:cs typeface="+mn-cs"/>
              </a:rPr>
              <a:t>ze</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gewoon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geneesmiddel</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gebonden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zijn</a:t>
            </a:r>
            <a:r>
              <a:rPr lang="en-US" sz="1200" b="0" i="0" u="none" strike="noStrike" kern="1200" baseline="0" dirty="0">
                <a:solidFill>
                  <a:schemeClr val="tx1"/>
                </a:solidFill>
                <a:latin typeface="+mn-lt"/>
                <a:ea typeface="+mn-ea"/>
                <a:cs typeface="+mn-cs"/>
              </a:rPr>
              <a:t>. </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sym typeface="Wingdings" panose="05000000000000000000" pitchFamily="2" charset="2"/>
              </a:rPr>
              <a:t> UGent ontwikkelde </a:t>
            </a:r>
            <a:r>
              <a:rPr lang="nl-BE" b="1" dirty="0">
                <a:sym typeface="Wingdings" panose="05000000000000000000" pitchFamily="2" charset="2"/>
              </a:rPr>
              <a:t>screening tool </a:t>
            </a:r>
            <a:r>
              <a:rPr lang="nl-BE" dirty="0">
                <a:sym typeface="Wingdings" panose="05000000000000000000" pitchFamily="2" charset="2"/>
              </a:rPr>
              <a:t>om vanuit de </a:t>
            </a:r>
            <a:r>
              <a:rPr lang="nl-BE" b="1" dirty="0" err="1">
                <a:sym typeface="Wingdings" panose="05000000000000000000" pitchFamily="2" charset="2"/>
              </a:rPr>
              <a:t>officina</a:t>
            </a:r>
            <a:r>
              <a:rPr lang="nl-BE" b="1" dirty="0">
                <a:sym typeface="Wingdings" panose="05000000000000000000" pitchFamily="2" charset="2"/>
              </a:rPr>
              <a:t>-apotheek</a:t>
            </a:r>
            <a:r>
              <a:rPr lang="nl-BE" dirty="0">
                <a:sym typeface="Wingdings" panose="05000000000000000000" pitchFamily="2" charset="2"/>
              </a:rPr>
              <a:t> </a:t>
            </a:r>
            <a:r>
              <a:rPr lang="nl-BE" b="1" dirty="0">
                <a:sym typeface="Wingdings" panose="05000000000000000000" pitchFamily="2" charset="2"/>
              </a:rPr>
              <a:t>veel voorkomende </a:t>
            </a:r>
            <a:r>
              <a:rPr lang="nl-BE" dirty="0" err="1">
                <a:sym typeface="Wingdings" panose="05000000000000000000" pitchFamily="2" charset="2"/>
              </a:rPr>
              <a:t>GGPs</a:t>
            </a:r>
            <a:r>
              <a:rPr lang="nl-BE" dirty="0">
                <a:sym typeface="Wingdings" panose="05000000000000000000" pitchFamily="2" charset="2"/>
              </a:rPr>
              <a:t> met </a:t>
            </a:r>
            <a:r>
              <a:rPr lang="nl-BE" b="1" dirty="0">
                <a:sym typeface="Wingdings" panose="05000000000000000000" pitchFamily="2" charset="2"/>
              </a:rPr>
              <a:t>hoge klinische relevantie </a:t>
            </a:r>
            <a:r>
              <a:rPr lang="nl-BE" dirty="0">
                <a:sym typeface="Wingdings" panose="05000000000000000000" pitchFamily="2" charset="2"/>
              </a:rPr>
              <a:t>te detecteren: is een gevalideerde tool die zowel over </a:t>
            </a:r>
            <a:r>
              <a:rPr lang="nl-BE" dirty="0" err="1">
                <a:sym typeface="Wingdings" panose="05000000000000000000" pitchFamily="2" charset="2"/>
              </a:rPr>
              <a:t>overgebruik</a:t>
            </a:r>
            <a:r>
              <a:rPr lang="nl-BE" dirty="0">
                <a:sym typeface="Wingdings" panose="05000000000000000000" pitchFamily="2" charset="2"/>
              </a:rPr>
              <a:t>/ondergebruik als foutief gebruik gaat en FZ items (zie lijsten)</a:t>
            </a:r>
            <a:endParaRPr lang="nl-BE" dirty="0"/>
          </a:p>
          <a:p>
            <a:pPr marL="0" indent="0">
              <a:buFontTx/>
              <a:buNone/>
            </a:pPr>
            <a:endParaRPr lang="nl-NL" baseline="0" dirty="0"/>
          </a:p>
          <a:p>
            <a:pPr marL="171450" indent="-171450">
              <a:buFontTx/>
              <a:buChar char="-"/>
            </a:pPr>
            <a:endParaRPr lang="nl-NL" baseline="0" dirty="0"/>
          </a:p>
          <a:p>
            <a:pPr marL="171450" indent="-171450">
              <a:buFontTx/>
              <a:buChar char="-"/>
            </a:pPr>
            <a:endParaRPr lang="nl-NL" baseline="0" dirty="0"/>
          </a:p>
          <a:p>
            <a:pPr marL="171450" indent="-171450">
              <a:buFontTx/>
              <a:buChar char="-"/>
            </a:pPr>
            <a:endParaRPr lang="nl-NL" baseline="0" dirty="0"/>
          </a:p>
          <a:p>
            <a:endParaRPr lang="nl-BE" dirty="0"/>
          </a:p>
        </p:txBody>
      </p:sp>
      <p:sp>
        <p:nvSpPr>
          <p:cNvPr id="4" name="Tijdelijke aanduiding voor dianummer 3"/>
          <p:cNvSpPr>
            <a:spLocks noGrp="1"/>
          </p:cNvSpPr>
          <p:nvPr>
            <p:ph type="sldNum" sz="quarter" idx="10"/>
          </p:nvPr>
        </p:nvSpPr>
        <p:spPr/>
        <p:txBody>
          <a:bodyPr/>
          <a:lstStyle/>
          <a:p>
            <a:fld id="{B9E12B88-8CC0-4CD8-937E-8E393E189D11}" type="slidenum">
              <a:rPr lang="nl-BE" smtClean="0"/>
              <a:t>13</a:t>
            </a:fld>
            <a:endParaRPr lang="nl-BE"/>
          </a:p>
        </p:txBody>
      </p:sp>
    </p:spTree>
    <p:extLst>
      <p:ext uri="{BB962C8B-B14F-4D97-AF65-F5344CB8AC3E}">
        <p14:creationId xmlns:p14="http://schemas.microsoft.com/office/powerpoint/2010/main" val="3648092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MOGELIJKE </a:t>
            </a:r>
            <a:r>
              <a:rPr lang="nl-NL" dirty="0" err="1"/>
              <a:t>GGPs</a:t>
            </a:r>
            <a:r>
              <a:rPr lang="nl-NL" dirty="0"/>
              <a:t> (pas zeker na klinische info</a:t>
            </a:r>
            <a:r>
              <a:rPr lang="nl-NL" baseline="0" dirty="0"/>
              <a:t> en overleg arts)</a:t>
            </a:r>
          </a:p>
          <a:p>
            <a:endParaRPr lang="nl-NL" baseline="0" dirty="0"/>
          </a:p>
          <a:p>
            <a:r>
              <a:rPr lang="nl-NL" dirty="0"/>
              <a:t>Lijst 1: ongeschikte medicatie kan een </a:t>
            </a:r>
            <a:r>
              <a:rPr lang="nl-NL" dirty="0" err="1"/>
              <a:t>een</a:t>
            </a:r>
            <a:r>
              <a:rPr lang="nl-NL" dirty="0"/>
              <a:t> geneesmiddelengroep zijn, maar</a:t>
            </a:r>
            <a:r>
              <a:rPr lang="nl-NL" baseline="0" dirty="0"/>
              <a:t> ook individuele </a:t>
            </a:r>
            <a:r>
              <a:rPr lang="nl-NL" baseline="0" dirty="0" err="1"/>
              <a:t>geneesmsiddelen</a:t>
            </a:r>
            <a:r>
              <a:rPr lang="nl-NL" baseline="0" dirty="0"/>
              <a:t>. Ander voorbeeldje: elk sederend antihistaminicum</a:t>
            </a:r>
          </a:p>
          <a:p>
            <a:endParaRPr lang="nl-NL" baseline="0" dirty="0"/>
          </a:p>
          <a:p>
            <a:r>
              <a:rPr lang="nl-NL" baseline="0" dirty="0"/>
              <a:t>Lijst 2 : benadrukken dat enkel die diagnoses </a:t>
            </a:r>
            <a:r>
              <a:rPr lang="nl-NL" baseline="0" dirty="0" err="1"/>
              <a:t>opghenomen</a:t>
            </a:r>
            <a:r>
              <a:rPr lang="nl-NL" baseline="0" dirty="0"/>
              <a:t> zijn die voor de apotheker ondubbelzinnig af te leiden zijn uit de medicatiehistoriek (bv patiënt op levodopa heeft Parkinson)</a:t>
            </a:r>
          </a:p>
          <a:p>
            <a:endParaRPr lang="nl-NL"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a:t>Lijst 4: enkel die interacties </a:t>
            </a:r>
            <a:r>
              <a:rPr lang="nl-NL" baseline="0" dirty="0" err="1"/>
              <a:t>geselcteerd</a:t>
            </a:r>
            <a:r>
              <a:rPr lang="nl-NL" baseline="0" dirty="0"/>
              <a:t> die </a:t>
            </a:r>
            <a:r>
              <a:rPr lang="en-GB" sz="1200" dirty="0" err="1"/>
              <a:t>bij</a:t>
            </a:r>
            <a:r>
              <a:rPr lang="en-GB" sz="1200" dirty="0"/>
              <a:t> </a:t>
            </a:r>
            <a:r>
              <a:rPr lang="en-GB" sz="1200" dirty="0" err="1"/>
              <a:t>ouderen</a:t>
            </a:r>
            <a:r>
              <a:rPr lang="en-GB" sz="1200" dirty="0"/>
              <a:t> het </a:t>
            </a:r>
            <a:r>
              <a:rPr lang="en-GB" sz="1200" dirty="0" err="1"/>
              <a:t>vaakst</a:t>
            </a:r>
            <a:r>
              <a:rPr lang="en-GB" sz="1200" dirty="0"/>
              <a:t> tot </a:t>
            </a:r>
            <a:r>
              <a:rPr lang="en-GB" sz="1200" dirty="0" err="1"/>
              <a:t>hospitalisatie</a:t>
            </a:r>
            <a:r>
              <a:rPr lang="en-GB" sz="1200" dirty="0"/>
              <a:t> </a:t>
            </a:r>
            <a:r>
              <a:rPr lang="en-GB" sz="1200" dirty="0" err="1"/>
              <a:t>leiden</a:t>
            </a:r>
            <a:endParaRPr lang="en-GB" sz="1200" dirty="0"/>
          </a:p>
          <a:p>
            <a:endParaRPr lang="nl-NL" dirty="0"/>
          </a:p>
          <a:p>
            <a:r>
              <a:rPr lang="nl-BE" dirty="0"/>
              <a:t>Doel</a:t>
            </a:r>
          </a:p>
          <a:p>
            <a:pPr lvl="1"/>
            <a:r>
              <a:rPr lang="nl-BE" dirty="0"/>
              <a:t>Hulp bij systematisch screenen van medicatiehistoriek of medicatieschema </a:t>
            </a:r>
          </a:p>
          <a:p>
            <a:pPr lvl="1"/>
            <a:r>
              <a:rPr lang="nl-BE" dirty="0"/>
              <a:t>Geen volledig review maar wel detectie van klinisch meest relevante problemen </a:t>
            </a:r>
          </a:p>
          <a:p>
            <a:pPr lvl="1"/>
            <a:r>
              <a:rPr lang="nl-BE" dirty="0"/>
              <a:t>Mogelijkheid tot stapsgewijze implementatie</a:t>
            </a:r>
          </a:p>
          <a:p>
            <a:endParaRPr lang="nl-BE" dirty="0"/>
          </a:p>
        </p:txBody>
      </p:sp>
      <p:sp>
        <p:nvSpPr>
          <p:cNvPr id="4" name="Tijdelijke aanduiding voor dianummer 3"/>
          <p:cNvSpPr>
            <a:spLocks noGrp="1"/>
          </p:cNvSpPr>
          <p:nvPr>
            <p:ph type="sldNum" sz="quarter" idx="10"/>
          </p:nvPr>
        </p:nvSpPr>
        <p:spPr/>
        <p:txBody>
          <a:bodyPr/>
          <a:lstStyle/>
          <a:p>
            <a:fld id="{C27245DC-C523-4380-A47B-BBE2029A6B6C}" type="slidenum">
              <a:rPr lang="nl-BE" smtClean="0"/>
              <a:t>15</a:t>
            </a:fld>
            <a:endParaRPr lang="nl-BE"/>
          </a:p>
        </p:txBody>
      </p:sp>
    </p:spTree>
    <p:extLst>
      <p:ext uri="{BB962C8B-B14F-4D97-AF65-F5344CB8AC3E}">
        <p14:creationId xmlns:p14="http://schemas.microsoft.com/office/powerpoint/2010/main" val="295514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Gheops</a:t>
            </a:r>
            <a:r>
              <a:rPr lang="en-US" baseline="0" dirty="0"/>
              <a:t> </a:t>
            </a:r>
            <a:r>
              <a:rPr lang="en-US" baseline="0" dirty="0" err="1"/>
              <a:t>lijst</a:t>
            </a:r>
            <a:r>
              <a:rPr lang="en-US" baseline="0" dirty="0"/>
              <a:t> 1</a:t>
            </a:r>
            <a:endParaRPr lang="en-US" dirty="0"/>
          </a:p>
        </p:txBody>
      </p:sp>
      <p:sp>
        <p:nvSpPr>
          <p:cNvPr id="4" name="Slide Number Placeholder 3"/>
          <p:cNvSpPr>
            <a:spLocks noGrp="1"/>
          </p:cNvSpPr>
          <p:nvPr>
            <p:ph type="sldNum" sz="quarter" idx="10"/>
          </p:nvPr>
        </p:nvSpPr>
        <p:spPr/>
        <p:txBody>
          <a:bodyPr/>
          <a:lstStyle/>
          <a:p>
            <a:fld id="{B9E12B88-8CC0-4CD8-937E-8E393E189D11}" type="slidenum">
              <a:rPr lang="nl-BE" smtClean="0"/>
              <a:t>16</a:t>
            </a:fld>
            <a:endParaRPr lang="nl-BE"/>
          </a:p>
        </p:txBody>
      </p:sp>
    </p:spTree>
    <p:extLst>
      <p:ext uri="{BB962C8B-B14F-4D97-AF65-F5344CB8AC3E}">
        <p14:creationId xmlns:p14="http://schemas.microsoft.com/office/powerpoint/2010/main" val="39685958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Als</a:t>
            </a:r>
            <a:r>
              <a:rPr lang="en-US" dirty="0"/>
              <a:t> </a:t>
            </a:r>
            <a:r>
              <a:rPr lang="en-US" dirty="0" err="1"/>
              <a:t>er</a:t>
            </a:r>
            <a:r>
              <a:rPr lang="en-US" dirty="0"/>
              <a:t> </a:t>
            </a:r>
            <a:r>
              <a:rPr lang="en-US" dirty="0" err="1"/>
              <a:t>een</a:t>
            </a:r>
            <a:r>
              <a:rPr lang="en-US" dirty="0"/>
              <a:t> LW SUD </a:t>
            </a:r>
            <a:r>
              <a:rPr lang="en-US" dirty="0" err="1"/>
              <a:t>wordt</a:t>
            </a:r>
            <a:r>
              <a:rPr lang="en-US" dirty="0"/>
              <a:t> </a:t>
            </a:r>
            <a:r>
              <a:rPr lang="en-US" dirty="0" err="1"/>
              <a:t>voorgeschreven</a:t>
            </a:r>
            <a:r>
              <a:rPr lang="en-US" baseline="0" dirty="0"/>
              <a:t> </a:t>
            </a:r>
            <a:r>
              <a:rPr lang="en-US" baseline="0" dirty="0" err="1"/>
              <a:t>voor</a:t>
            </a:r>
            <a:r>
              <a:rPr lang="en-US" baseline="0" dirty="0"/>
              <a:t> </a:t>
            </a:r>
            <a:r>
              <a:rPr lang="en-US" baseline="0" dirty="0" err="1"/>
              <a:t>een</a:t>
            </a:r>
            <a:r>
              <a:rPr lang="en-US" baseline="0" dirty="0"/>
              <a:t> patient </a:t>
            </a:r>
            <a:r>
              <a:rPr lang="en-US" baseline="0" dirty="0" err="1"/>
              <a:t>ouder</a:t>
            </a:r>
            <a:r>
              <a:rPr lang="en-US" baseline="0" dirty="0"/>
              <a:t> </a:t>
            </a:r>
            <a:r>
              <a:rPr lang="en-US" baseline="0" dirty="0" err="1"/>
              <a:t>dan</a:t>
            </a:r>
            <a:r>
              <a:rPr lang="en-US" baseline="0" dirty="0"/>
              <a:t> 65 </a:t>
            </a:r>
            <a:r>
              <a:rPr lang="en-US" baseline="0" dirty="0" err="1"/>
              <a:t>jaar</a:t>
            </a:r>
            <a:r>
              <a:rPr lang="en-US" baseline="0" dirty="0"/>
              <a:t> die </a:t>
            </a:r>
            <a:r>
              <a:rPr lang="en-US" baseline="0" dirty="0" err="1"/>
              <a:t>behoorlijk</a:t>
            </a:r>
            <a:r>
              <a:rPr lang="en-US" baseline="0" dirty="0"/>
              <a:t> frail is, </a:t>
            </a:r>
            <a:r>
              <a:rPr lang="en-US" baseline="0" dirty="0" err="1"/>
              <a:t>kan</a:t>
            </a:r>
            <a:r>
              <a:rPr lang="en-US" baseline="0" dirty="0"/>
              <a:t> de </a:t>
            </a:r>
            <a:r>
              <a:rPr lang="en-US" baseline="0" dirty="0" err="1"/>
              <a:t>apr</a:t>
            </a:r>
            <a:r>
              <a:rPr lang="en-US" baseline="0" dirty="0"/>
              <a:t> </a:t>
            </a:r>
            <a:r>
              <a:rPr lang="en-US" baseline="0" dirty="0" err="1"/>
              <a:t>obv</a:t>
            </a:r>
            <a:r>
              <a:rPr lang="en-US" baseline="0" dirty="0"/>
              <a:t> </a:t>
            </a:r>
            <a:r>
              <a:rPr lang="en-US" baseline="0" dirty="0" err="1"/>
              <a:t>volgende</a:t>
            </a:r>
            <a:r>
              <a:rPr lang="en-US" baseline="0" dirty="0"/>
              <a:t> info </a:t>
            </a:r>
            <a:r>
              <a:rPr lang="en-US" baseline="0" dirty="0" err="1"/>
              <a:t>aan</a:t>
            </a:r>
            <a:r>
              <a:rPr lang="en-US" baseline="0" dirty="0"/>
              <a:t> de arts </a:t>
            </a:r>
            <a:r>
              <a:rPr lang="en-US" baseline="0" dirty="0" err="1"/>
              <a:t>adviseren</a:t>
            </a:r>
            <a:r>
              <a:rPr lang="en-US" baseline="0" dirty="0"/>
              <a:t> om </a:t>
            </a:r>
            <a:r>
              <a:rPr lang="en-US" baseline="0" dirty="0" err="1"/>
              <a:t>een</a:t>
            </a:r>
            <a:r>
              <a:rPr lang="en-US" baseline="0" dirty="0"/>
              <a:t> KW SUD </a:t>
            </a:r>
            <a:r>
              <a:rPr lang="en-US" baseline="0" dirty="0" err="1"/>
              <a:t>voor</a:t>
            </a:r>
            <a:r>
              <a:rPr lang="en-US" baseline="0" dirty="0"/>
              <a:t> </a:t>
            </a:r>
            <a:r>
              <a:rPr lang="en-US" baseline="0" dirty="0" err="1"/>
              <a:t>te</a:t>
            </a:r>
            <a:r>
              <a:rPr lang="en-US" baseline="0" dirty="0"/>
              <a:t> </a:t>
            </a:r>
            <a:r>
              <a:rPr lang="en-US" baseline="0" dirty="0" err="1"/>
              <a:t>schrijven</a:t>
            </a:r>
            <a:endParaRPr lang="en-US" baseline="0" dirty="0"/>
          </a:p>
          <a:p>
            <a:r>
              <a:rPr lang="en-US" baseline="0" dirty="0"/>
              <a:t>-&gt; </a:t>
            </a:r>
            <a:r>
              <a:rPr lang="en-US" baseline="0" dirty="0" err="1"/>
              <a:t>dit</a:t>
            </a:r>
            <a:r>
              <a:rPr lang="en-US" baseline="0" dirty="0"/>
              <a:t> is evidence based (</a:t>
            </a:r>
            <a:r>
              <a:rPr lang="en-US" baseline="0" dirty="0" err="1"/>
              <a:t>zie</a:t>
            </a:r>
            <a:r>
              <a:rPr lang="en-US" baseline="0" dirty="0"/>
              <a:t> </a:t>
            </a:r>
            <a:r>
              <a:rPr lang="en-US" baseline="0" dirty="0" err="1"/>
              <a:t>verwijzingen</a:t>
            </a:r>
            <a:r>
              <a:rPr lang="en-US" baseline="0" dirty="0"/>
              <a:t> </a:t>
            </a:r>
            <a:r>
              <a:rPr lang="en-US" baseline="0" dirty="0" err="1"/>
              <a:t>naar</a:t>
            </a:r>
            <a:r>
              <a:rPr lang="en-US" baseline="0" dirty="0"/>
              <a:t> </a:t>
            </a:r>
            <a:r>
              <a:rPr lang="en-US" baseline="0" dirty="0" err="1"/>
              <a:t>literatuur</a:t>
            </a:r>
            <a:endParaRPr lang="en-US" dirty="0"/>
          </a:p>
        </p:txBody>
      </p:sp>
      <p:sp>
        <p:nvSpPr>
          <p:cNvPr id="4" name="Slide Number Placeholder 3"/>
          <p:cNvSpPr>
            <a:spLocks noGrp="1"/>
          </p:cNvSpPr>
          <p:nvPr>
            <p:ph type="sldNum" sz="quarter" idx="10"/>
          </p:nvPr>
        </p:nvSpPr>
        <p:spPr/>
        <p:txBody>
          <a:bodyPr/>
          <a:lstStyle/>
          <a:p>
            <a:fld id="{B9E12B88-8CC0-4CD8-937E-8E393E189D11}" type="slidenum">
              <a:rPr lang="nl-BE" smtClean="0"/>
              <a:t>17</a:t>
            </a:fld>
            <a:endParaRPr lang="nl-BE"/>
          </a:p>
        </p:txBody>
      </p:sp>
    </p:spTree>
    <p:extLst>
      <p:ext uri="{BB962C8B-B14F-4D97-AF65-F5344CB8AC3E}">
        <p14:creationId xmlns:p14="http://schemas.microsoft.com/office/powerpoint/2010/main" val="29957696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0547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err="1"/>
              <a:t>Gesprek</a:t>
            </a:r>
            <a:r>
              <a:rPr lang="en-US" dirty="0"/>
              <a:t> met </a:t>
            </a:r>
            <a:r>
              <a:rPr lang="en-US" dirty="0" err="1"/>
              <a:t>dochter</a:t>
            </a:r>
            <a:r>
              <a:rPr lang="en-US" dirty="0"/>
              <a:t> </a:t>
            </a:r>
            <a:r>
              <a:rPr lang="en-US" dirty="0" err="1"/>
              <a:t>voor</a:t>
            </a:r>
            <a:r>
              <a:rPr lang="en-US" dirty="0"/>
              <a:t> </a:t>
            </a:r>
            <a:r>
              <a:rPr lang="en-US" dirty="0" err="1"/>
              <a:t>bekommernissen</a:t>
            </a:r>
            <a:r>
              <a:rPr lang="en-US" dirty="0"/>
              <a:t> </a:t>
            </a:r>
            <a:r>
              <a:rPr lang="en-US" dirty="0" err="1"/>
              <a:t>en</a:t>
            </a:r>
            <a:r>
              <a:rPr lang="en-US" dirty="0"/>
              <a:t> </a:t>
            </a:r>
            <a:r>
              <a:rPr lang="en-US" dirty="0" err="1"/>
              <a:t>vooropgestelde</a:t>
            </a:r>
            <a:r>
              <a:rPr lang="en-US" dirty="0"/>
              <a:t> </a:t>
            </a:r>
            <a:r>
              <a:rPr lang="en-US" dirty="0" err="1"/>
              <a:t>aanpassingen</a:t>
            </a:r>
            <a:r>
              <a:rPr lang="en-US" dirty="0"/>
              <a:t>, </a:t>
            </a:r>
            <a:r>
              <a:rPr lang="en-US" dirty="0" err="1"/>
              <a:t>kan</a:t>
            </a:r>
            <a:r>
              <a:rPr lang="en-US" dirty="0"/>
              <a:t> </a:t>
            </a:r>
            <a:r>
              <a:rPr lang="en-US" dirty="0" err="1"/>
              <a:t>als</a:t>
            </a:r>
            <a:r>
              <a:rPr lang="en-US" dirty="0"/>
              <a:t> </a:t>
            </a:r>
            <a:r>
              <a:rPr lang="en-US" dirty="0" err="1"/>
              <a:t>mantelzorger</a:t>
            </a:r>
            <a:r>
              <a:rPr lang="en-US" dirty="0"/>
              <a:t> </a:t>
            </a:r>
            <a:r>
              <a:rPr lang="en-US" dirty="0" err="1"/>
              <a:t>mee</a:t>
            </a:r>
            <a:r>
              <a:rPr lang="en-US" dirty="0"/>
              <a:t> </a:t>
            </a:r>
            <a:r>
              <a:rPr lang="en-US" dirty="0" err="1"/>
              <a:t>motiveren</a:t>
            </a:r>
            <a:r>
              <a:rPr lang="en-US" dirty="0"/>
              <a:t>!</a:t>
            </a:r>
          </a:p>
        </p:txBody>
      </p:sp>
      <p:sp>
        <p:nvSpPr>
          <p:cNvPr id="105475"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4860D1-DF2E-412E-8CE0-467C2050C00E}" type="slidenum">
              <a:rPr lang="nl-BE">
                <a:cs typeface="Arial" charset="0"/>
              </a:rPr>
              <a:pPr fontAlgn="base">
                <a:spcBef>
                  <a:spcPct val="0"/>
                </a:spcBef>
                <a:spcAft>
                  <a:spcPct val="0"/>
                </a:spcAft>
                <a:defRPr/>
              </a:pPr>
              <a:t>32</a:t>
            </a:fld>
            <a:endParaRPr lang="nl-BE">
              <a:cs typeface="Arial" charset="0"/>
            </a:endParaRPr>
          </a:p>
        </p:txBody>
      </p:sp>
    </p:spTree>
    <p:extLst>
      <p:ext uri="{BB962C8B-B14F-4D97-AF65-F5344CB8AC3E}">
        <p14:creationId xmlns:p14="http://schemas.microsoft.com/office/powerpoint/2010/main" val="3368759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0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53603"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5F735C-CF39-48FD-A040-52BEFD89343C}" type="slidenum">
              <a:rPr lang="nl-BE">
                <a:cs typeface="Arial" charset="0"/>
              </a:rPr>
              <a:pPr fontAlgn="base">
                <a:spcBef>
                  <a:spcPct val="0"/>
                </a:spcBef>
                <a:spcAft>
                  <a:spcPct val="0"/>
                </a:spcAft>
                <a:defRPr/>
              </a:pPr>
              <a:t>38</a:t>
            </a:fld>
            <a:endParaRPr lang="nl-BE">
              <a:cs typeface="Arial" charset="0"/>
            </a:endParaRPr>
          </a:p>
        </p:txBody>
      </p:sp>
    </p:spTree>
    <p:extLst>
      <p:ext uri="{BB962C8B-B14F-4D97-AF65-F5344CB8AC3E}">
        <p14:creationId xmlns:p14="http://schemas.microsoft.com/office/powerpoint/2010/main" val="2762132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sz="1200" dirty="0"/>
          </a:p>
        </p:txBody>
      </p:sp>
      <p:sp>
        <p:nvSpPr>
          <p:cNvPr id="4" name="Tijdelijke aanduiding voor dianummer 3"/>
          <p:cNvSpPr>
            <a:spLocks noGrp="1"/>
          </p:cNvSpPr>
          <p:nvPr>
            <p:ph type="sldNum" sz="quarter" idx="10"/>
          </p:nvPr>
        </p:nvSpPr>
        <p:spPr/>
        <p:txBody>
          <a:bodyPr/>
          <a:lstStyle/>
          <a:p>
            <a:fld id="{C27245DC-C523-4380-A47B-BBE2029A6B6C}" type="slidenum">
              <a:rPr lang="nl-BE" smtClean="0"/>
              <a:t>3</a:t>
            </a:fld>
            <a:endParaRPr lang="nl-BE"/>
          </a:p>
        </p:txBody>
      </p:sp>
    </p:spTree>
    <p:extLst>
      <p:ext uri="{BB962C8B-B14F-4D97-AF65-F5344CB8AC3E}">
        <p14:creationId xmlns:p14="http://schemas.microsoft.com/office/powerpoint/2010/main" val="389957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Essentiele boodschap is: je doet een medicatienazicht ‘lege </a:t>
            </a:r>
            <a:r>
              <a:rPr lang="nl-BE" dirty="0" err="1"/>
              <a:t>artis</a:t>
            </a:r>
            <a:r>
              <a:rPr lang="nl-BE" dirty="0"/>
              <a:t>’ maar dan moet je nog steeds de patiënt context (comorbiditeit, zorgdoelstellingen, voorkeuren patiënt)</a:t>
            </a:r>
          </a:p>
          <a:p>
            <a:r>
              <a:rPr lang="nl-BE" dirty="0"/>
              <a:t>meenemen. Vaste stappen: Inventariseer </a:t>
            </a:r>
            <a:r>
              <a:rPr lang="nl-BE" dirty="0" err="1"/>
              <a:t>brown</a:t>
            </a:r>
            <a:r>
              <a:rPr lang="nl-BE" dirty="0"/>
              <a:t> bag (medicatiekastje en OTC), dan behandelplan, dan prioriteiten in overleg met patiënt</a:t>
            </a:r>
          </a:p>
          <a:p>
            <a:endParaRPr lang="nl-BE" dirty="0"/>
          </a:p>
          <a:p>
            <a:r>
              <a:rPr lang="nl-BE" dirty="0"/>
              <a:t>Al je ermee aan de slag wilt, er zijn verschillende hulpmiddelen om te implementeren, wij schetsen het probleem en verwijzen u naar de hulpbronnen</a:t>
            </a:r>
          </a:p>
          <a:p>
            <a:endParaRPr lang="nl-BE" dirty="0"/>
          </a:p>
          <a:p>
            <a:r>
              <a:rPr lang="nl-BE" dirty="0" err="1"/>
              <a:t>bvb</a:t>
            </a:r>
            <a:endParaRPr lang="nl-BE" dirty="0"/>
          </a:p>
          <a:p>
            <a:r>
              <a:rPr lang="nl-BE" dirty="0"/>
              <a:t>-impliciete lijsten</a:t>
            </a:r>
          </a:p>
          <a:p>
            <a:r>
              <a:rPr lang="nl-BE" dirty="0"/>
              <a:t>-expliciete lijsten</a:t>
            </a:r>
          </a:p>
          <a:p>
            <a:r>
              <a:rPr lang="nl-BE" dirty="0"/>
              <a:t>- spoorboekje van IVM (verantwoord medicijngebruik, Nederland)</a:t>
            </a:r>
          </a:p>
        </p:txBody>
      </p:sp>
      <p:sp>
        <p:nvSpPr>
          <p:cNvPr id="4" name="Tijdelijke aanduiding voor dianummer 3"/>
          <p:cNvSpPr>
            <a:spLocks noGrp="1"/>
          </p:cNvSpPr>
          <p:nvPr>
            <p:ph type="sldNum" sz="quarter" idx="10"/>
          </p:nvPr>
        </p:nvSpPr>
        <p:spPr/>
        <p:txBody>
          <a:bodyPr/>
          <a:lstStyle/>
          <a:p>
            <a:fld id="{4CC85EE8-4C28-4C39-8D04-DEC330A22593}" type="slidenum">
              <a:rPr lang="nl-NL" altLang="nl-BE" smtClean="0"/>
              <a:pPr/>
              <a:t>4</a:t>
            </a:fld>
            <a:endParaRPr lang="nl-NL" altLang="nl-BE"/>
          </a:p>
        </p:txBody>
      </p:sp>
    </p:spTree>
    <p:extLst>
      <p:ext uri="{BB962C8B-B14F-4D97-AF65-F5344CB8AC3E}">
        <p14:creationId xmlns:p14="http://schemas.microsoft.com/office/powerpoint/2010/main" val="4025579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277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l-BE" dirty="0"/>
              <a:t>Theoretische achtergrondinformatie:</a:t>
            </a:r>
          </a:p>
          <a:p>
            <a:pPr eaLnBrk="1" hangingPunct="1">
              <a:spcBef>
                <a:spcPct val="0"/>
              </a:spcBef>
            </a:pPr>
            <a:r>
              <a:rPr lang="nl-BE" dirty="0"/>
              <a:t>Wat is rationeel voorschrijven?</a:t>
            </a:r>
          </a:p>
        </p:txBody>
      </p:sp>
      <p:sp>
        <p:nvSpPr>
          <p:cNvPr id="32771"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913E3E-46DF-4357-8B6F-5131AC13C009}" type="slidenum">
              <a:rPr lang="nl-BE">
                <a:cs typeface="Arial" charset="0"/>
              </a:rPr>
              <a:pPr fontAlgn="base">
                <a:spcBef>
                  <a:spcPct val="0"/>
                </a:spcBef>
                <a:spcAft>
                  <a:spcPct val="0"/>
                </a:spcAft>
                <a:defRPr/>
              </a:pPr>
              <a:t>5</a:t>
            </a:fld>
            <a:endParaRPr lang="nl-BE">
              <a:cs typeface="Arial" charset="0"/>
            </a:endParaRPr>
          </a:p>
        </p:txBody>
      </p:sp>
    </p:spTree>
    <p:extLst>
      <p:ext uri="{BB962C8B-B14F-4D97-AF65-F5344CB8AC3E}">
        <p14:creationId xmlns:p14="http://schemas.microsoft.com/office/powerpoint/2010/main" val="1511580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481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l-BE" dirty="0"/>
              <a:t>Dit is voor mij de belangrijkste slide om te onthouden</a:t>
            </a:r>
          </a:p>
          <a:p>
            <a:pPr eaLnBrk="1" hangingPunct="1">
              <a:spcBef>
                <a:spcPct val="0"/>
              </a:spcBef>
            </a:pPr>
            <a:r>
              <a:rPr lang="nl-BE" dirty="0"/>
              <a:t>Rationeel voorschrijven van geneesmiddelen is gebaseerd op 4 criteria: werkzaamheid-veiligheid-geschiktheid en prijs op maat van de patiënt waarbij de voordelen moeten opwegen tegen de nadelen voor deze patiënt</a:t>
            </a:r>
          </a:p>
          <a:p>
            <a:pPr eaLnBrk="1" hangingPunct="1">
              <a:spcBef>
                <a:spcPct val="0"/>
              </a:spcBef>
            </a:pPr>
            <a:r>
              <a:rPr lang="nl-BE" dirty="0"/>
              <a:t>Is er een gunstige baten/kostenverhouding van dit geneesmiddel bij deze patiënt?</a:t>
            </a:r>
          </a:p>
          <a:p>
            <a:pPr eaLnBrk="1" hangingPunct="1">
              <a:spcBef>
                <a:spcPct val="0"/>
              </a:spcBef>
            </a:pPr>
            <a:endParaRPr lang="nl-BE" dirty="0"/>
          </a:p>
          <a:p>
            <a:pPr eaLnBrk="1" hangingPunct="1">
              <a:spcBef>
                <a:spcPct val="0"/>
              </a:spcBef>
            </a:pPr>
            <a:r>
              <a:rPr lang="nl-BE" sz="1100" i="1" dirty="0"/>
              <a:t>Theoretische achtergrondinformatie: WHO GUIDE </a:t>
            </a:r>
            <a:r>
              <a:rPr lang="nl-BE" sz="1100" i="1" dirty="0" err="1"/>
              <a:t>for</a:t>
            </a:r>
            <a:r>
              <a:rPr lang="nl-BE" sz="1100" i="1" dirty="0"/>
              <a:t> </a:t>
            </a:r>
            <a:r>
              <a:rPr lang="nl-BE" sz="1100" i="1" dirty="0" err="1"/>
              <a:t>Good</a:t>
            </a:r>
            <a:r>
              <a:rPr lang="nl-BE" sz="1100" i="1" dirty="0"/>
              <a:t> </a:t>
            </a:r>
            <a:r>
              <a:rPr lang="nl-BE" sz="1100" i="1" dirty="0" err="1"/>
              <a:t>Prescribing</a:t>
            </a:r>
            <a:endParaRPr lang="nl-BE" sz="1100" i="1" dirty="0"/>
          </a:p>
          <a:p>
            <a:pPr eaLnBrk="1" hangingPunct="1">
              <a:spcBef>
                <a:spcPct val="0"/>
              </a:spcBef>
            </a:pPr>
            <a:r>
              <a:rPr lang="nl-BE" sz="1100" i="1" dirty="0"/>
              <a:t>http://apps.who.int/medicinedocs/pdf/whozip23e/whozip23e.pdf</a:t>
            </a:r>
          </a:p>
          <a:p>
            <a:pPr eaLnBrk="1" hangingPunct="1">
              <a:spcBef>
                <a:spcPct val="0"/>
              </a:spcBef>
            </a:pPr>
            <a:r>
              <a:rPr lang="nl-BE" sz="1100" i="1" dirty="0"/>
              <a:t>http://apps.who.int/medicinedocs/documents/s15940e/s15940e.pdf</a:t>
            </a:r>
          </a:p>
          <a:p>
            <a:pPr eaLnBrk="1" hangingPunct="1">
              <a:spcBef>
                <a:spcPct val="0"/>
              </a:spcBef>
            </a:pPr>
            <a:endParaRPr lang="nl-BE" sz="1100" i="1" dirty="0"/>
          </a:p>
          <a:p>
            <a:pPr eaLnBrk="1" hangingPunct="1">
              <a:spcBef>
                <a:spcPct val="0"/>
              </a:spcBef>
            </a:pPr>
            <a:r>
              <a:rPr lang="nl-BE" b="1" dirty="0"/>
              <a:t>Voorschrijven vanuit een kwaliteitsstandpunt:</a:t>
            </a:r>
          </a:p>
          <a:p>
            <a:pPr eaLnBrk="1" hangingPunct="1">
              <a:spcBef>
                <a:spcPct val="0"/>
              </a:spcBef>
            </a:pPr>
            <a:r>
              <a:rPr lang="nl-BE" dirty="0"/>
              <a:t>Effectiviteit: </a:t>
            </a:r>
            <a:r>
              <a:rPr lang="nl-BE" dirty="0" err="1"/>
              <a:t>Bvb</a:t>
            </a:r>
            <a:r>
              <a:rPr lang="nl-BE" dirty="0"/>
              <a:t> NNT acetylsalicylzuur in primaire preventie en secundaire preventie bij preventie van CV event</a:t>
            </a:r>
          </a:p>
          <a:p>
            <a:pPr eaLnBrk="1" hangingPunct="1">
              <a:spcBef>
                <a:spcPct val="0"/>
              </a:spcBef>
            </a:pPr>
            <a:r>
              <a:rPr lang="nl-BE" dirty="0"/>
              <a:t>Veiligheid: </a:t>
            </a:r>
            <a:r>
              <a:rPr lang="nl-BE" dirty="0" err="1"/>
              <a:t>Bvb</a:t>
            </a:r>
            <a:r>
              <a:rPr lang="nl-BE" dirty="0"/>
              <a:t> maagklachten bij NSAID, bloeding bij acetylsalicylzuur</a:t>
            </a:r>
          </a:p>
          <a:p>
            <a:pPr eaLnBrk="1" hangingPunct="1">
              <a:spcBef>
                <a:spcPct val="0"/>
              </a:spcBef>
            </a:pPr>
            <a:r>
              <a:rPr lang="nl-BE" dirty="0"/>
              <a:t>Geschiktheid: </a:t>
            </a:r>
            <a:r>
              <a:rPr lang="nl-BE" dirty="0" err="1"/>
              <a:t>Bvb</a:t>
            </a:r>
            <a:r>
              <a:rPr lang="nl-BE" dirty="0"/>
              <a:t> orale morfine werkt 6uur, </a:t>
            </a:r>
            <a:r>
              <a:rPr lang="nl-BE" dirty="0" err="1">
                <a:sym typeface="Wingdings" pitchFamily="2" charset="2"/>
              </a:rPr>
              <a:t>fentanyl</a:t>
            </a:r>
            <a:r>
              <a:rPr lang="nl-BE" dirty="0">
                <a:sym typeface="Wingdings" pitchFamily="2" charset="2"/>
              </a:rPr>
              <a:t> pleister gedurende 72 uur</a:t>
            </a:r>
          </a:p>
          <a:p>
            <a:pPr eaLnBrk="1" hangingPunct="1">
              <a:spcBef>
                <a:spcPct val="0"/>
              </a:spcBef>
            </a:pPr>
            <a:r>
              <a:rPr lang="nl-BE" dirty="0"/>
              <a:t>Prijs: NOAC of VIT K antagonisten bij VKF</a:t>
            </a:r>
          </a:p>
          <a:p>
            <a:pPr eaLnBrk="1" hangingPunct="1">
              <a:spcBef>
                <a:spcPct val="0"/>
              </a:spcBef>
            </a:pPr>
            <a:r>
              <a:rPr lang="nl-BE" b="1" dirty="0" err="1"/>
              <a:t>Good</a:t>
            </a:r>
            <a:r>
              <a:rPr lang="nl-BE" b="1" dirty="0"/>
              <a:t> </a:t>
            </a:r>
            <a:r>
              <a:rPr lang="nl-BE" b="1" dirty="0" err="1"/>
              <a:t>for</a:t>
            </a:r>
            <a:r>
              <a:rPr lang="nl-BE" b="1" dirty="0"/>
              <a:t> </a:t>
            </a:r>
            <a:r>
              <a:rPr lang="nl-BE" b="1" dirty="0" err="1"/>
              <a:t>the</a:t>
            </a:r>
            <a:r>
              <a:rPr lang="nl-BE" b="1" dirty="0"/>
              <a:t> </a:t>
            </a:r>
            <a:r>
              <a:rPr lang="nl-BE" b="1" dirty="0" err="1"/>
              <a:t>patient</a:t>
            </a:r>
            <a:r>
              <a:rPr lang="nl-BE" b="1" dirty="0"/>
              <a:t>, </a:t>
            </a:r>
            <a:r>
              <a:rPr lang="nl-BE" b="1" dirty="0" err="1"/>
              <a:t>acceptable</a:t>
            </a:r>
            <a:r>
              <a:rPr lang="nl-BE" b="1" dirty="0"/>
              <a:t> </a:t>
            </a:r>
            <a:r>
              <a:rPr lang="nl-BE" b="1" dirty="0" err="1"/>
              <a:t>for</a:t>
            </a:r>
            <a:r>
              <a:rPr lang="nl-BE" b="1" dirty="0"/>
              <a:t> </a:t>
            </a:r>
            <a:r>
              <a:rPr lang="nl-BE" b="1" dirty="0" err="1"/>
              <a:t>science</a:t>
            </a:r>
            <a:r>
              <a:rPr lang="nl-BE" b="1" dirty="0"/>
              <a:t>, </a:t>
            </a:r>
            <a:r>
              <a:rPr lang="nl-BE" b="1" dirty="0" err="1"/>
              <a:t>applicable</a:t>
            </a:r>
            <a:r>
              <a:rPr lang="nl-BE" b="1" dirty="0"/>
              <a:t> in </a:t>
            </a:r>
            <a:r>
              <a:rPr lang="nl-BE" b="1" dirty="0" err="1"/>
              <a:t>daily</a:t>
            </a:r>
            <a:r>
              <a:rPr lang="nl-BE" b="1" dirty="0"/>
              <a:t> </a:t>
            </a:r>
            <a:r>
              <a:rPr lang="nl-BE" b="1" dirty="0" err="1"/>
              <a:t>practice</a:t>
            </a:r>
            <a:r>
              <a:rPr lang="nl-BE" b="1" dirty="0"/>
              <a:t>, </a:t>
            </a:r>
            <a:r>
              <a:rPr lang="nl-BE" b="1" dirty="0" err="1"/>
              <a:t>suitable</a:t>
            </a:r>
            <a:r>
              <a:rPr lang="nl-BE" b="1" dirty="0"/>
              <a:t> </a:t>
            </a:r>
            <a:r>
              <a:rPr lang="nl-BE" b="1" dirty="0" err="1"/>
              <a:t>with</a:t>
            </a:r>
            <a:r>
              <a:rPr lang="nl-BE" b="1" dirty="0"/>
              <a:t> health </a:t>
            </a:r>
            <a:r>
              <a:rPr lang="nl-BE" b="1" dirty="0" err="1"/>
              <a:t>economics</a:t>
            </a:r>
            <a:endParaRPr lang="nl-BE" b="1" dirty="0"/>
          </a:p>
          <a:p>
            <a:pPr eaLnBrk="1" hangingPunct="1">
              <a:spcBef>
                <a:spcPct val="0"/>
              </a:spcBef>
            </a:pPr>
            <a:endParaRPr lang="nl-BE" dirty="0"/>
          </a:p>
          <a:p>
            <a:pPr eaLnBrk="1" hangingPunct="1">
              <a:spcBef>
                <a:spcPct val="0"/>
              </a:spcBef>
            </a:pPr>
            <a:r>
              <a:rPr lang="nl-BE" b="1" dirty="0"/>
              <a:t>Effectiviteit:</a:t>
            </a:r>
          </a:p>
          <a:p>
            <a:pPr eaLnBrk="1" hangingPunct="1">
              <a:spcBef>
                <a:spcPct val="0"/>
              </a:spcBef>
            </a:pPr>
            <a:r>
              <a:rPr lang="nl-BE" dirty="0"/>
              <a:t>Effecten op harde eindpunten zijn belangrijker dan intermediaire eindpunten en deze zijn belangrijker dan de  risicofactoren voor optreden van harde eindpunten</a:t>
            </a:r>
          </a:p>
          <a:p>
            <a:pPr eaLnBrk="1" hangingPunct="1">
              <a:spcBef>
                <a:spcPct val="0"/>
              </a:spcBef>
            </a:pPr>
            <a:r>
              <a:rPr lang="nl-BE" dirty="0" err="1"/>
              <a:t>Bvb</a:t>
            </a:r>
            <a:r>
              <a:rPr lang="nl-BE" dirty="0"/>
              <a:t> voor cardiovasculaire ziekten:</a:t>
            </a:r>
          </a:p>
          <a:p>
            <a:pPr eaLnBrk="1" hangingPunct="1">
              <a:spcBef>
                <a:spcPct val="0"/>
              </a:spcBef>
            </a:pPr>
            <a:r>
              <a:rPr lang="nl-BE" b="1" dirty="0"/>
              <a:t>Harde eindpunten </a:t>
            </a:r>
            <a:r>
              <a:rPr lang="nl-BE" dirty="0"/>
              <a:t>voor cardiovasculaire ziekten: mortaliteit (plotse dood), morbiditeit (AMI, CVA)</a:t>
            </a:r>
          </a:p>
          <a:p>
            <a:pPr eaLnBrk="1" hangingPunct="1">
              <a:spcBef>
                <a:spcPct val="0"/>
              </a:spcBef>
            </a:pPr>
            <a:r>
              <a:rPr lang="nl-BE" b="1" dirty="0"/>
              <a:t>Risicofactoren</a:t>
            </a:r>
            <a:r>
              <a:rPr lang="nl-BE" dirty="0"/>
              <a:t> voor cardiovasculaire ziekten zijn hypercholesterolemie, hypertensie, … </a:t>
            </a:r>
          </a:p>
          <a:p>
            <a:pPr eaLnBrk="1" hangingPunct="1">
              <a:spcBef>
                <a:spcPct val="0"/>
              </a:spcBef>
            </a:pPr>
            <a:r>
              <a:rPr lang="nl-BE" b="1" dirty="0"/>
              <a:t>Intermediaire eindpunten </a:t>
            </a:r>
            <a:r>
              <a:rPr lang="nl-BE" dirty="0"/>
              <a:t>zijn harthypertrofie, micro-</a:t>
            </a:r>
            <a:r>
              <a:rPr lang="nl-BE" dirty="0" err="1"/>
              <a:t>albuminurie</a:t>
            </a:r>
            <a:r>
              <a:rPr lang="nl-BE" dirty="0"/>
              <a:t>, verhoogde </a:t>
            </a:r>
            <a:r>
              <a:rPr lang="nl-BE" dirty="0" err="1"/>
              <a:t>intima</a:t>
            </a:r>
            <a:r>
              <a:rPr lang="nl-BE" dirty="0"/>
              <a:t> media dikte van de halsslagader als teken van beginnende atherosclerose</a:t>
            </a:r>
          </a:p>
          <a:p>
            <a:pPr eaLnBrk="1" hangingPunct="1">
              <a:spcBef>
                <a:spcPct val="0"/>
              </a:spcBef>
            </a:pPr>
            <a:endParaRPr lang="nl-BE" dirty="0"/>
          </a:p>
          <a:p>
            <a:pPr eaLnBrk="1" hangingPunct="1">
              <a:spcBef>
                <a:spcPct val="0"/>
              </a:spcBef>
            </a:pPr>
            <a:endParaRPr lang="nl-BE" dirty="0"/>
          </a:p>
        </p:txBody>
      </p:sp>
      <p:sp>
        <p:nvSpPr>
          <p:cNvPr id="34819"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00B432-ABA5-4EED-A178-4DF458719682}" type="slidenum">
              <a:rPr lang="nl-BE">
                <a:cs typeface="Arial" charset="0"/>
              </a:rPr>
              <a:pPr fontAlgn="base">
                <a:spcBef>
                  <a:spcPct val="0"/>
                </a:spcBef>
                <a:spcAft>
                  <a:spcPct val="0"/>
                </a:spcAft>
                <a:defRPr/>
              </a:pPr>
              <a:t>6</a:t>
            </a:fld>
            <a:endParaRPr lang="nl-BE">
              <a:cs typeface="Arial" charset="0"/>
            </a:endParaRPr>
          </a:p>
        </p:txBody>
      </p:sp>
    </p:spTree>
    <p:extLst>
      <p:ext uri="{BB962C8B-B14F-4D97-AF65-F5344CB8AC3E}">
        <p14:creationId xmlns:p14="http://schemas.microsoft.com/office/powerpoint/2010/main" val="2998930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481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l-BE" dirty="0"/>
              <a:t>Dit is voor mij de belangrijkste slide om te onthouden</a:t>
            </a:r>
          </a:p>
          <a:p>
            <a:pPr eaLnBrk="1" hangingPunct="1">
              <a:spcBef>
                <a:spcPct val="0"/>
              </a:spcBef>
            </a:pPr>
            <a:r>
              <a:rPr lang="nl-BE" dirty="0"/>
              <a:t>Rationeel voorschrijven van geneesmiddelen is gebaseerd op 4 criteria: werkzaamheid-veiligheid-geschiktheid en prijs op maat van de patiënt waarbij de voordelen moeten opwegen tegen de nadelen voor deze patiënt</a:t>
            </a:r>
          </a:p>
          <a:p>
            <a:pPr eaLnBrk="1" hangingPunct="1">
              <a:spcBef>
                <a:spcPct val="0"/>
              </a:spcBef>
            </a:pPr>
            <a:r>
              <a:rPr lang="nl-BE" dirty="0"/>
              <a:t>Is er een gunstige baten/kostenverhouding van dit geneesmiddel bij deze patiënt?</a:t>
            </a:r>
          </a:p>
          <a:p>
            <a:pPr eaLnBrk="1" hangingPunct="1">
              <a:spcBef>
                <a:spcPct val="0"/>
              </a:spcBef>
            </a:pPr>
            <a:endParaRPr lang="nl-BE" dirty="0"/>
          </a:p>
          <a:p>
            <a:pPr eaLnBrk="1" hangingPunct="1">
              <a:spcBef>
                <a:spcPct val="0"/>
              </a:spcBef>
            </a:pPr>
            <a:r>
              <a:rPr lang="nl-BE" sz="1100" i="1" dirty="0"/>
              <a:t>Theoretische achtergrondinformatie: WHO GUIDE </a:t>
            </a:r>
            <a:r>
              <a:rPr lang="nl-BE" sz="1100" i="1" dirty="0" err="1"/>
              <a:t>for</a:t>
            </a:r>
            <a:r>
              <a:rPr lang="nl-BE" sz="1100" i="1" dirty="0"/>
              <a:t> </a:t>
            </a:r>
            <a:r>
              <a:rPr lang="nl-BE" sz="1100" i="1" dirty="0" err="1"/>
              <a:t>Good</a:t>
            </a:r>
            <a:r>
              <a:rPr lang="nl-BE" sz="1100" i="1" dirty="0"/>
              <a:t> </a:t>
            </a:r>
            <a:r>
              <a:rPr lang="nl-BE" sz="1100" i="1" dirty="0" err="1"/>
              <a:t>Prescribing</a:t>
            </a:r>
            <a:endParaRPr lang="nl-BE" sz="1100" i="1" dirty="0"/>
          </a:p>
          <a:p>
            <a:pPr eaLnBrk="1" hangingPunct="1">
              <a:spcBef>
                <a:spcPct val="0"/>
              </a:spcBef>
            </a:pPr>
            <a:r>
              <a:rPr lang="nl-BE" sz="1100" i="1" dirty="0"/>
              <a:t>http://apps.who.int/medicinedocs/pdf/whozip23e/whozip23e.pdf</a:t>
            </a:r>
          </a:p>
          <a:p>
            <a:pPr eaLnBrk="1" hangingPunct="1">
              <a:spcBef>
                <a:spcPct val="0"/>
              </a:spcBef>
            </a:pPr>
            <a:r>
              <a:rPr lang="nl-BE" sz="1100" i="1" dirty="0"/>
              <a:t>http://apps.who.int/medicinedocs/documents/s15940e/s15940e.pdf</a:t>
            </a:r>
          </a:p>
          <a:p>
            <a:pPr eaLnBrk="1" hangingPunct="1">
              <a:spcBef>
                <a:spcPct val="0"/>
              </a:spcBef>
            </a:pPr>
            <a:endParaRPr lang="nl-BE" sz="1100" i="1" dirty="0"/>
          </a:p>
          <a:p>
            <a:pPr eaLnBrk="1" hangingPunct="1">
              <a:spcBef>
                <a:spcPct val="0"/>
              </a:spcBef>
            </a:pPr>
            <a:r>
              <a:rPr lang="nl-BE" b="1" dirty="0"/>
              <a:t>Voorschrijven vanuit een kwaliteitsstandpunt:</a:t>
            </a:r>
          </a:p>
          <a:p>
            <a:pPr eaLnBrk="1" hangingPunct="1">
              <a:spcBef>
                <a:spcPct val="0"/>
              </a:spcBef>
            </a:pPr>
            <a:r>
              <a:rPr lang="nl-BE" dirty="0"/>
              <a:t>Effectiviteit: </a:t>
            </a:r>
            <a:r>
              <a:rPr lang="nl-BE" dirty="0" err="1"/>
              <a:t>Bvb</a:t>
            </a:r>
            <a:r>
              <a:rPr lang="nl-BE" dirty="0"/>
              <a:t> NNT acetylsalicylzuur in primaire preventie en secundaire preventie bij preventie van CV event</a:t>
            </a:r>
          </a:p>
          <a:p>
            <a:pPr eaLnBrk="1" hangingPunct="1">
              <a:spcBef>
                <a:spcPct val="0"/>
              </a:spcBef>
            </a:pPr>
            <a:r>
              <a:rPr lang="nl-BE" dirty="0"/>
              <a:t>Veiligheid: </a:t>
            </a:r>
            <a:r>
              <a:rPr lang="nl-BE" dirty="0" err="1"/>
              <a:t>Bvb</a:t>
            </a:r>
            <a:r>
              <a:rPr lang="nl-BE" dirty="0"/>
              <a:t> maagklachten bij NSAID, bloeding bij acetylsalicylzuur</a:t>
            </a:r>
          </a:p>
          <a:p>
            <a:pPr eaLnBrk="1" hangingPunct="1">
              <a:spcBef>
                <a:spcPct val="0"/>
              </a:spcBef>
            </a:pPr>
            <a:r>
              <a:rPr lang="nl-BE" dirty="0"/>
              <a:t>Geschiktheid: </a:t>
            </a:r>
            <a:r>
              <a:rPr lang="nl-BE" dirty="0" err="1"/>
              <a:t>Bvb</a:t>
            </a:r>
            <a:r>
              <a:rPr lang="nl-BE" dirty="0"/>
              <a:t> orale morfine werkt 6uur, </a:t>
            </a:r>
            <a:r>
              <a:rPr lang="nl-BE" dirty="0" err="1">
                <a:sym typeface="Wingdings" pitchFamily="2" charset="2"/>
              </a:rPr>
              <a:t>fentanyl</a:t>
            </a:r>
            <a:r>
              <a:rPr lang="nl-BE" dirty="0">
                <a:sym typeface="Wingdings" pitchFamily="2" charset="2"/>
              </a:rPr>
              <a:t> pleister gedurende 72 uur</a:t>
            </a:r>
          </a:p>
          <a:p>
            <a:pPr eaLnBrk="1" hangingPunct="1">
              <a:spcBef>
                <a:spcPct val="0"/>
              </a:spcBef>
            </a:pPr>
            <a:r>
              <a:rPr lang="nl-BE" dirty="0"/>
              <a:t>Prijs: NOAC of VIT K antagonisten bij VKF</a:t>
            </a:r>
          </a:p>
          <a:p>
            <a:pPr eaLnBrk="1" hangingPunct="1">
              <a:spcBef>
                <a:spcPct val="0"/>
              </a:spcBef>
            </a:pPr>
            <a:r>
              <a:rPr lang="nl-BE" b="1" dirty="0" err="1"/>
              <a:t>Good</a:t>
            </a:r>
            <a:r>
              <a:rPr lang="nl-BE" b="1" dirty="0"/>
              <a:t> </a:t>
            </a:r>
            <a:r>
              <a:rPr lang="nl-BE" b="1" dirty="0" err="1"/>
              <a:t>for</a:t>
            </a:r>
            <a:r>
              <a:rPr lang="nl-BE" b="1" dirty="0"/>
              <a:t> </a:t>
            </a:r>
            <a:r>
              <a:rPr lang="nl-BE" b="1" dirty="0" err="1"/>
              <a:t>the</a:t>
            </a:r>
            <a:r>
              <a:rPr lang="nl-BE" b="1" dirty="0"/>
              <a:t> </a:t>
            </a:r>
            <a:r>
              <a:rPr lang="nl-BE" b="1" dirty="0" err="1"/>
              <a:t>patient</a:t>
            </a:r>
            <a:r>
              <a:rPr lang="nl-BE" b="1" dirty="0"/>
              <a:t>, </a:t>
            </a:r>
            <a:r>
              <a:rPr lang="nl-BE" b="1" dirty="0" err="1"/>
              <a:t>acceptable</a:t>
            </a:r>
            <a:r>
              <a:rPr lang="nl-BE" b="1" dirty="0"/>
              <a:t> </a:t>
            </a:r>
            <a:r>
              <a:rPr lang="nl-BE" b="1" dirty="0" err="1"/>
              <a:t>for</a:t>
            </a:r>
            <a:r>
              <a:rPr lang="nl-BE" b="1" dirty="0"/>
              <a:t> </a:t>
            </a:r>
            <a:r>
              <a:rPr lang="nl-BE" b="1" dirty="0" err="1"/>
              <a:t>science</a:t>
            </a:r>
            <a:r>
              <a:rPr lang="nl-BE" b="1" dirty="0"/>
              <a:t>, </a:t>
            </a:r>
            <a:r>
              <a:rPr lang="nl-BE" b="1" dirty="0" err="1"/>
              <a:t>applicable</a:t>
            </a:r>
            <a:r>
              <a:rPr lang="nl-BE" b="1" dirty="0"/>
              <a:t> in </a:t>
            </a:r>
            <a:r>
              <a:rPr lang="nl-BE" b="1" dirty="0" err="1"/>
              <a:t>daily</a:t>
            </a:r>
            <a:r>
              <a:rPr lang="nl-BE" b="1" dirty="0"/>
              <a:t> </a:t>
            </a:r>
            <a:r>
              <a:rPr lang="nl-BE" b="1" dirty="0" err="1"/>
              <a:t>practice</a:t>
            </a:r>
            <a:r>
              <a:rPr lang="nl-BE" b="1" dirty="0"/>
              <a:t>, </a:t>
            </a:r>
            <a:r>
              <a:rPr lang="nl-BE" b="1" dirty="0" err="1"/>
              <a:t>suitable</a:t>
            </a:r>
            <a:r>
              <a:rPr lang="nl-BE" b="1" dirty="0"/>
              <a:t> </a:t>
            </a:r>
            <a:r>
              <a:rPr lang="nl-BE" b="1" dirty="0" err="1"/>
              <a:t>with</a:t>
            </a:r>
            <a:r>
              <a:rPr lang="nl-BE" b="1" dirty="0"/>
              <a:t> health </a:t>
            </a:r>
            <a:r>
              <a:rPr lang="nl-BE" b="1" dirty="0" err="1"/>
              <a:t>economics</a:t>
            </a:r>
            <a:endParaRPr lang="nl-BE" b="1" dirty="0"/>
          </a:p>
          <a:p>
            <a:pPr eaLnBrk="1" hangingPunct="1">
              <a:spcBef>
                <a:spcPct val="0"/>
              </a:spcBef>
            </a:pPr>
            <a:endParaRPr lang="nl-BE" dirty="0"/>
          </a:p>
          <a:p>
            <a:pPr eaLnBrk="1" hangingPunct="1">
              <a:spcBef>
                <a:spcPct val="0"/>
              </a:spcBef>
            </a:pPr>
            <a:r>
              <a:rPr lang="nl-BE" b="1" dirty="0"/>
              <a:t>Effectiviteit:</a:t>
            </a:r>
          </a:p>
          <a:p>
            <a:pPr eaLnBrk="1" hangingPunct="1">
              <a:spcBef>
                <a:spcPct val="0"/>
              </a:spcBef>
            </a:pPr>
            <a:r>
              <a:rPr lang="nl-BE" dirty="0"/>
              <a:t>Effecten op harde eindpunten zijn belangrijker dan intermediaire eindpunten en deze zijn belangrijker dan de  risicofactoren voor optreden van harde eindpunten</a:t>
            </a:r>
          </a:p>
          <a:p>
            <a:pPr eaLnBrk="1" hangingPunct="1">
              <a:spcBef>
                <a:spcPct val="0"/>
              </a:spcBef>
            </a:pPr>
            <a:r>
              <a:rPr lang="nl-BE" dirty="0" err="1"/>
              <a:t>Bvb</a:t>
            </a:r>
            <a:r>
              <a:rPr lang="nl-BE" dirty="0"/>
              <a:t> voor cardiovasculaire ziekten:</a:t>
            </a:r>
          </a:p>
          <a:p>
            <a:pPr eaLnBrk="1" hangingPunct="1">
              <a:spcBef>
                <a:spcPct val="0"/>
              </a:spcBef>
            </a:pPr>
            <a:r>
              <a:rPr lang="nl-BE" b="1" dirty="0"/>
              <a:t>Harde eindpunten </a:t>
            </a:r>
            <a:r>
              <a:rPr lang="nl-BE" dirty="0"/>
              <a:t>voor cardiovasculaire ziekten: mortaliteit (plotse dood), morbiditeit (AMI, CVA)</a:t>
            </a:r>
          </a:p>
          <a:p>
            <a:pPr eaLnBrk="1" hangingPunct="1">
              <a:spcBef>
                <a:spcPct val="0"/>
              </a:spcBef>
            </a:pPr>
            <a:r>
              <a:rPr lang="nl-BE" b="1" dirty="0"/>
              <a:t>Risicofactoren</a:t>
            </a:r>
            <a:r>
              <a:rPr lang="nl-BE" dirty="0"/>
              <a:t> voor cardiovasculaire ziekten zijn hypercholesterolemie, hypertensie, … </a:t>
            </a:r>
          </a:p>
          <a:p>
            <a:pPr eaLnBrk="1" hangingPunct="1">
              <a:spcBef>
                <a:spcPct val="0"/>
              </a:spcBef>
            </a:pPr>
            <a:r>
              <a:rPr lang="nl-BE" b="1" dirty="0"/>
              <a:t>Intermediaire eindpunten </a:t>
            </a:r>
            <a:r>
              <a:rPr lang="nl-BE" dirty="0"/>
              <a:t>zijn harthypertrofie, micro-</a:t>
            </a:r>
            <a:r>
              <a:rPr lang="nl-BE" dirty="0" err="1"/>
              <a:t>albuminurie</a:t>
            </a:r>
            <a:r>
              <a:rPr lang="nl-BE" dirty="0"/>
              <a:t>, verhoogde </a:t>
            </a:r>
            <a:r>
              <a:rPr lang="nl-BE" dirty="0" err="1"/>
              <a:t>intima</a:t>
            </a:r>
            <a:r>
              <a:rPr lang="nl-BE" dirty="0"/>
              <a:t> media dikte van de halsslagader als teken van beginnende atherosclerose</a:t>
            </a:r>
          </a:p>
          <a:p>
            <a:pPr eaLnBrk="1" hangingPunct="1">
              <a:spcBef>
                <a:spcPct val="0"/>
              </a:spcBef>
            </a:pPr>
            <a:endParaRPr lang="nl-BE" dirty="0"/>
          </a:p>
          <a:p>
            <a:pPr eaLnBrk="1" hangingPunct="1">
              <a:spcBef>
                <a:spcPct val="0"/>
              </a:spcBef>
            </a:pPr>
            <a:endParaRPr lang="nl-BE" dirty="0"/>
          </a:p>
        </p:txBody>
      </p:sp>
      <p:sp>
        <p:nvSpPr>
          <p:cNvPr id="34819"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00B432-ABA5-4EED-A178-4DF458719682}" type="slidenum">
              <a:rPr lang="nl-BE">
                <a:cs typeface="Arial" charset="0"/>
              </a:rPr>
              <a:pPr fontAlgn="base">
                <a:spcBef>
                  <a:spcPct val="0"/>
                </a:spcBef>
                <a:spcAft>
                  <a:spcPct val="0"/>
                </a:spcAft>
                <a:defRPr/>
              </a:pPr>
              <a:t>7</a:t>
            </a:fld>
            <a:endParaRPr lang="nl-BE">
              <a:cs typeface="Arial" charset="0"/>
            </a:endParaRPr>
          </a:p>
        </p:txBody>
      </p:sp>
    </p:spTree>
    <p:extLst>
      <p:ext uri="{BB962C8B-B14F-4D97-AF65-F5344CB8AC3E}">
        <p14:creationId xmlns:p14="http://schemas.microsoft.com/office/powerpoint/2010/main" val="1551353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C27245DC-C523-4380-A47B-BBE2029A6B6C}" type="slidenum">
              <a:rPr lang="nl-BE" smtClean="0"/>
              <a:t>9</a:t>
            </a:fld>
            <a:endParaRPr lang="nl-BE"/>
          </a:p>
        </p:txBody>
      </p:sp>
    </p:spTree>
    <p:extLst>
      <p:ext uri="{BB962C8B-B14F-4D97-AF65-F5344CB8AC3E}">
        <p14:creationId xmlns:p14="http://schemas.microsoft.com/office/powerpoint/2010/main" val="3780723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kern="1200" dirty="0">
                <a:solidFill>
                  <a:schemeClr val="tx1"/>
                </a:solidFill>
                <a:effectLst/>
                <a:latin typeface="+mn-lt"/>
                <a:ea typeface="+mn-ea"/>
                <a:cs typeface="+mn-cs"/>
              </a:rPr>
              <a:t>Bron </a:t>
            </a:r>
            <a:r>
              <a:rPr lang="nl-BE" sz="1200" kern="1200" dirty="0" err="1">
                <a:solidFill>
                  <a:schemeClr val="tx1"/>
                </a:solidFill>
                <a:effectLst/>
                <a:latin typeface="+mn-lt"/>
                <a:ea typeface="+mn-ea"/>
                <a:cs typeface="+mn-cs"/>
              </a:rPr>
              <a:t>def</a:t>
            </a:r>
            <a:r>
              <a:rPr lang="nl-BE" sz="1200" kern="1200" dirty="0">
                <a:solidFill>
                  <a:schemeClr val="tx1"/>
                </a:solidFill>
                <a:effectLst/>
                <a:latin typeface="+mn-lt"/>
                <a:ea typeface="+mn-ea"/>
                <a:cs typeface="+mn-cs"/>
              </a:rPr>
              <a:t>: Multidisciplinaire</a:t>
            </a:r>
            <a:r>
              <a:rPr lang="nl-BE" sz="1200" kern="1200" baseline="0" dirty="0">
                <a:solidFill>
                  <a:schemeClr val="tx1"/>
                </a:solidFill>
                <a:effectLst/>
                <a:latin typeface="+mn-lt"/>
                <a:ea typeface="+mn-ea"/>
                <a:cs typeface="+mn-cs"/>
              </a:rPr>
              <a:t> richtlijn 2012</a:t>
            </a:r>
          </a:p>
          <a:p>
            <a:r>
              <a:rPr lang="nl-BE" sz="1200" b="0" i="0" u="none" strike="noStrike" kern="1200" baseline="0" dirty="0">
                <a:solidFill>
                  <a:schemeClr val="tx1"/>
                </a:solidFill>
                <a:latin typeface="+mn-lt"/>
                <a:ea typeface="+mn-ea"/>
                <a:cs typeface="+mn-cs"/>
              </a:rPr>
              <a:t>Een medicatienazicht is een “</a:t>
            </a:r>
            <a:r>
              <a:rPr lang="nl-BE" sz="1200" b="0" i="1" u="none" strike="noStrike" kern="1200" baseline="0" dirty="0">
                <a:solidFill>
                  <a:schemeClr val="tx1"/>
                </a:solidFill>
                <a:latin typeface="+mn-lt"/>
                <a:ea typeface="+mn-ea"/>
                <a:cs typeface="+mn-cs"/>
              </a:rPr>
              <a:t>periodieke gestructureerde, kritische evaluatie van de medische, farmaceutische, en gebruiksinformatie van de farmacotherapie, waar zowel de patiënt, de arts en de apotheker in betrokken zijn</a:t>
            </a:r>
            <a:r>
              <a:rPr lang="nl-BE" sz="1200" b="0" i="0" u="none" strike="noStrike" kern="1200" baseline="0" dirty="0">
                <a:solidFill>
                  <a:schemeClr val="tx1"/>
                </a:solidFill>
                <a:latin typeface="+mn-lt"/>
                <a:ea typeface="+mn-ea"/>
                <a:cs typeface="+mn-cs"/>
              </a:rPr>
              <a:t>”. In samenspraak met de patiënt en zijn behandelende arts spoort de apotheker tijdens deze periodieke evaluatie mogelijke verbeterpunten op. De stappen van een medicatienazicht bestaan uit 1/ de farmacotherapeutische anamnese, 2/ de farmacotherapeutische analyse, 3/ het arts/apotheker overleg en 4/ het patiëntoverleg. </a:t>
            </a:r>
            <a:endParaRPr lang="nl-BE" sz="1200" kern="1200" dirty="0">
              <a:solidFill>
                <a:schemeClr val="tx1"/>
              </a:solidFill>
              <a:effectLst/>
              <a:latin typeface="+mn-lt"/>
              <a:ea typeface="+mn-ea"/>
              <a:cs typeface="+mn-cs"/>
            </a:endParaRPr>
          </a:p>
          <a:p>
            <a:endParaRPr lang="nl-BE" sz="1200" kern="1200" dirty="0">
              <a:solidFill>
                <a:schemeClr val="tx1"/>
              </a:solidFill>
              <a:effectLst/>
              <a:latin typeface="+mn-lt"/>
              <a:ea typeface="+mn-ea"/>
              <a:cs typeface="+mn-cs"/>
            </a:endParaRPr>
          </a:p>
          <a:p>
            <a:endParaRPr lang="nl-BE" sz="1200" kern="1200" dirty="0">
              <a:solidFill>
                <a:schemeClr val="tx1"/>
              </a:solidFill>
              <a:effectLst/>
              <a:latin typeface="+mn-lt"/>
              <a:ea typeface="+mn-ea"/>
              <a:cs typeface="+mn-cs"/>
            </a:endParaRPr>
          </a:p>
          <a:p>
            <a:r>
              <a:rPr lang="nl-BE" sz="1200" kern="1200" dirty="0">
                <a:solidFill>
                  <a:schemeClr val="tx1"/>
                </a:solidFill>
                <a:effectLst/>
                <a:latin typeface="+mn-lt"/>
                <a:ea typeface="+mn-ea"/>
                <a:cs typeface="+mn-cs"/>
              </a:rPr>
              <a:t>Wanneer </a:t>
            </a:r>
            <a:r>
              <a:rPr lang="nl-BE" sz="1200" kern="1200" dirty="0" err="1">
                <a:solidFill>
                  <a:schemeClr val="tx1"/>
                </a:solidFill>
                <a:effectLst/>
                <a:latin typeface="+mn-lt"/>
                <a:ea typeface="+mn-ea"/>
                <a:cs typeface="+mn-cs"/>
              </a:rPr>
              <a:t>mGGPs</a:t>
            </a:r>
            <a:r>
              <a:rPr lang="nl-BE" sz="1200" kern="1200" dirty="0">
                <a:solidFill>
                  <a:schemeClr val="tx1"/>
                </a:solidFill>
                <a:effectLst/>
                <a:latin typeface="+mn-lt"/>
                <a:ea typeface="+mn-ea"/>
                <a:cs typeface="+mn-cs"/>
              </a:rPr>
              <a:t> vroegtijdig opgespoord worden, zouden bijgevolg heel wat bijwerkingen vermeden kunnen worden. Ondanks stijgend besef omtrent </a:t>
            </a:r>
            <a:r>
              <a:rPr lang="nl-BE" sz="1200" kern="1200" dirty="0" err="1">
                <a:solidFill>
                  <a:schemeClr val="tx1"/>
                </a:solidFill>
                <a:effectLst/>
                <a:latin typeface="+mn-lt"/>
                <a:ea typeface="+mn-ea"/>
                <a:cs typeface="+mn-cs"/>
              </a:rPr>
              <a:t>mGGPs</a:t>
            </a:r>
            <a:r>
              <a:rPr lang="nl-BE" sz="1200" kern="1200" dirty="0">
                <a:solidFill>
                  <a:schemeClr val="tx1"/>
                </a:solidFill>
                <a:effectLst/>
                <a:latin typeface="+mn-lt"/>
                <a:ea typeface="+mn-ea"/>
                <a:cs typeface="+mn-cs"/>
              </a:rPr>
              <a:t>, blijft de problematiek echter zeer frequent. </a:t>
            </a:r>
          </a:p>
          <a:p>
            <a:r>
              <a:rPr lang="nl-BE" sz="1200" kern="1200" dirty="0">
                <a:solidFill>
                  <a:schemeClr val="tx1"/>
                </a:solidFill>
                <a:effectLst/>
                <a:latin typeface="+mn-lt"/>
                <a:ea typeface="+mn-ea"/>
                <a:cs typeface="+mn-cs"/>
              </a:rPr>
              <a:t>Vanuit de </a:t>
            </a:r>
            <a:r>
              <a:rPr lang="nl-BE" sz="1200" kern="1200" dirty="0" err="1">
                <a:solidFill>
                  <a:schemeClr val="tx1"/>
                </a:solidFill>
                <a:effectLst/>
                <a:latin typeface="+mn-lt"/>
                <a:ea typeface="+mn-ea"/>
                <a:cs typeface="+mn-cs"/>
              </a:rPr>
              <a:t>officina</a:t>
            </a:r>
            <a:r>
              <a:rPr lang="nl-BE" sz="1200" kern="1200" dirty="0">
                <a:solidFill>
                  <a:schemeClr val="tx1"/>
                </a:solidFill>
                <a:effectLst/>
                <a:latin typeface="+mn-lt"/>
                <a:ea typeface="+mn-ea"/>
                <a:cs typeface="+mn-cs"/>
              </a:rPr>
              <a:t>-apotheek bestaan momenteel weinig initiatieven om artsen te ondersteunen in het voorkomen van </a:t>
            </a:r>
            <a:r>
              <a:rPr lang="nl-BE" sz="1200" kern="1200" dirty="0" err="1">
                <a:solidFill>
                  <a:schemeClr val="tx1"/>
                </a:solidFill>
                <a:effectLst/>
                <a:latin typeface="+mn-lt"/>
                <a:ea typeface="+mn-ea"/>
                <a:cs typeface="+mn-cs"/>
              </a:rPr>
              <a:t>mGGPs</a:t>
            </a:r>
            <a:r>
              <a:rPr lang="nl-BE" sz="1200" kern="1200" dirty="0">
                <a:solidFill>
                  <a:schemeClr val="tx1"/>
                </a:solidFill>
                <a:effectLst/>
                <a:latin typeface="+mn-lt"/>
                <a:ea typeface="+mn-ea"/>
                <a:cs typeface="+mn-cs"/>
              </a:rPr>
              <a:t>. Nochtans is de </a:t>
            </a:r>
            <a:r>
              <a:rPr lang="nl-BE" sz="1200" kern="1200" dirty="0" err="1">
                <a:solidFill>
                  <a:schemeClr val="tx1"/>
                </a:solidFill>
                <a:effectLst/>
                <a:latin typeface="+mn-lt"/>
                <a:ea typeface="+mn-ea"/>
                <a:cs typeface="+mn-cs"/>
              </a:rPr>
              <a:t>officina</a:t>
            </a:r>
            <a:r>
              <a:rPr lang="nl-BE" sz="1200" kern="1200" dirty="0">
                <a:solidFill>
                  <a:schemeClr val="tx1"/>
                </a:solidFill>
                <a:effectLst/>
                <a:latin typeface="+mn-lt"/>
                <a:ea typeface="+mn-ea"/>
                <a:cs typeface="+mn-cs"/>
              </a:rPr>
              <a:t>-apotheker de laatste zorgprofessional waarmee de patiënt in contact komt in het voorschrijf- en afleverproces. Een </a:t>
            </a:r>
            <a:r>
              <a:rPr lang="nl-BE" sz="1200" kern="1200" dirty="0" err="1">
                <a:solidFill>
                  <a:schemeClr val="tx1"/>
                </a:solidFill>
                <a:effectLst/>
                <a:latin typeface="+mn-lt"/>
                <a:ea typeface="+mn-ea"/>
                <a:cs typeface="+mn-cs"/>
              </a:rPr>
              <a:t>officina</a:t>
            </a:r>
            <a:r>
              <a:rPr lang="nl-BE" sz="1200" kern="1200" dirty="0">
                <a:solidFill>
                  <a:schemeClr val="tx1"/>
                </a:solidFill>
                <a:effectLst/>
                <a:latin typeface="+mn-lt"/>
                <a:ea typeface="+mn-ea"/>
                <a:cs typeface="+mn-cs"/>
              </a:rPr>
              <a:t>-apotheker zou op twee manieren actief kunnen bijdragen tot het voorkomen van </a:t>
            </a:r>
            <a:r>
              <a:rPr lang="nl-BE" sz="1200" kern="1200" dirty="0" err="1">
                <a:solidFill>
                  <a:schemeClr val="tx1"/>
                </a:solidFill>
                <a:effectLst/>
                <a:latin typeface="+mn-lt"/>
                <a:ea typeface="+mn-ea"/>
                <a:cs typeface="+mn-cs"/>
              </a:rPr>
              <a:t>mGGPs</a:t>
            </a:r>
            <a:r>
              <a:rPr lang="nl-BE" sz="1200" kern="1200" dirty="0">
                <a:solidFill>
                  <a:schemeClr val="tx1"/>
                </a:solidFill>
                <a:effectLst/>
                <a:latin typeface="+mn-lt"/>
                <a:ea typeface="+mn-ea"/>
                <a:cs typeface="+mn-cs"/>
              </a:rPr>
              <a:t>. </a:t>
            </a:r>
          </a:p>
          <a:p>
            <a:pPr lvl="0"/>
            <a:r>
              <a:rPr lang="nl-BE" sz="1200" kern="1200" dirty="0">
                <a:solidFill>
                  <a:schemeClr val="tx1"/>
                </a:solidFill>
                <a:effectLst/>
                <a:latin typeface="+mn-lt"/>
                <a:ea typeface="+mn-ea"/>
                <a:cs typeface="+mn-cs"/>
              </a:rPr>
              <a:t>Een goed geprotocolleerde finale check bij aflevering van geneesmiddelen in de </a:t>
            </a:r>
            <a:r>
              <a:rPr lang="nl-BE" sz="1200" kern="1200" dirty="0" err="1">
                <a:solidFill>
                  <a:schemeClr val="tx1"/>
                </a:solidFill>
                <a:effectLst/>
                <a:latin typeface="+mn-lt"/>
                <a:ea typeface="+mn-ea"/>
                <a:cs typeface="+mn-cs"/>
              </a:rPr>
              <a:t>officina</a:t>
            </a:r>
            <a:r>
              <a:rPr lang="nl-BE" sz="1200" kern="1200" dirty="0">
                <a:solidFill>
                  <a:schemeClr val="tx1"/>
                </a:solidFill>
                <a:effectLst/>
                <a:latin typeface="+mn-lt"/>
                <a:ea typeface="+mn-ea"/>
                <a:cs typeface="+mn-cs"/>
              </a:rPr>
              <a:t>-apotheek aan een risicopopulatie patiënten. </a:t>
            </a:r>
          </a:p>
          <a:p>
            <a:pPr lvl="0"/>
            <a:r>
              <a:rPr lang="nl-BE" sz="1200" kern="1200" dirty="0">
                <a:solidFill>
                  <a:schemeClr val="tx1"/>
                </a:solidFill>
                <a:effectLst/>
                <a:latin typeface="+mn-lt"/>
                <a:ea typeface="+mn-ea"/>
                <a:cs typeface="+mn-cs"/>
              </a:rPr>
              <a:t>Een medicatiescreening bij een risicopopulatie, uitgevoerd op regelmatige basis.</a:t>
            </a:r>
          </a:p>
          <a:p>
            <a:r>
              <a:rPr lang="nl-BE" sz="1200" kern="1200" dirty="0">
                <a:solidFill>
                  <a:schemeClr val="tx1"/>
                </a:solidFill>
                <a:effectLst/>
                <a:latin typeface="+mn-lt"/>
                <a:ea typeface="+mn-ea"/>
                <a:cs typeface="+mn-cs"/>
              </a:rPr>
              <a:t>Via deze interventies kan de </a:t>
            </a:r>
            <a:r>
              <a:rPr lang="nl-BE" sz="1200" kern="1200" dirty="0" err="1">
                <a:solidFill>
                  <a:schemeClr val="tx1"/>
                </a:solidFill>
                <a:effectLst/>
                <a:latin typeface="+mn-lt"/>
                <a:ea typeface="+mn-ea"/>
                <a:cs typeface="+mn-cs"/>
              </a:rPr>
              <a:t>officina</a:t>
            </a:r>
            <a:r>
              <a:rPr lang="nl-BE" sz="1200" kern="1200" dirty="0">
                <a:solidFill>
                  <a:schemeClr val="tx1"/>
                </a:solidFill>
                <a:effectLst/>
                <a:latin typeface="+mn-lt"/>
                <a:ea typeface="+mn-ea"/>
                <a:cs typeface="+mn-cs"/>
              </a:rPr>
              <a:t>-apotheker een doeltreffende, veilige en betaalbare farmacotherapie voor ouderen garanderen. Dit document bespreekt een praktische methode om medicatiescreening systematisch en haalbaar uit te voeren. Alsook worden enkele voorbeeldcasussen aangereikt die als leidraad bij dit proces kunnen dienen. </a:t>
            </a:r>
            <a:endParaRPr lang="nl-BE" dirty="0"/>
          </a:p>
          <a:p>
            <a:endParaRPr lang="nl-BE" dirty="0"/>
          </a:p>
        </p:txBody>
      </p:sp>
      <p:sp>
        <p:nvSpPr>
          <p:cNvPr id="4" name="Tijdelijke aanduiding voor dianummer 3"/>
          <p:cNvSpPr>
            <a:spLocks noGrp="1"/>
          </p:cNvSpPr>
          <p:nvPr>
            <p:ph type="sldNum" sz="quarter" idx="10"/>
          </p:nvPr>
        </p:nvSpPr>
        <p:spPr/>
        <p:txBody>
          <a:bodyPr/>
          <a:lstStyle/>
          <a:p>
            <a:fld id="{B9E12B88-8CC0-4CD8-937E-8E393E189D11}" type="slidenum">
              <a:rPr lang="nl-BE" smtClean="0"/>
              <a:t>10</a:t>
            </a:fld>
            <a:endParaRPr lang="nl-BE"/>
          </a:p>
        </p:txBody>
      </p:sp>
    </p:spTree>
    <p:extLst>
      <p:ext uri="{BB962C8B-B14F-4D97-AF65-F5344CB8AC3E}">
        <p14:creationId xmlns:p14="http://schemas.microsoft.com/office/powerpoint/2010/main" val="3680028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Deze</a:t>
            </a:r>
            <a:r>
              <a:rPr lang="nl-NL" baseline="0" dirty="0"/>
              <a:t> factoren kunnen tot verhoogde hospitalisaties leiden, zie HARM-onderzoek 2008, </a:t>
            </a:r>
            <a:r>
              <a:rPr lang="nl-NL" baseline="0" dirty="0" err="1"/>
              <a:t>Leenderste</a:t>
            </a:r>
            <a:endParaRPr lang="nl-NL" baseline="0" dirty="0"/>
          </a:p>
          <a:p>
            <a:endParaRPr lang="nl-NL" baseline="0" dirty="0"/>
          </a:p>
          <a:p>
            <a:pPr marL="514350" indent="-514350">
              <a:buFont typeface="+mj-lt"/>
              <a:buAutoNum type="arabicPeriod"/>
            </a:pPr>
            <a:r>
              <a:rPr lang="nl-BE" altLang="nl-BE" dirty="0">
                <a:latin typeface="Verdana" panose="020B0604030504040204" pitchFamily="34" charset="0"/>
              </a:rPr>
              <a:t>Meer </a:t>
            </a:r>
            <a:r>
              <a:rPr lang="nl-BE" altLang="nl-BE" b="1" dirty="0">
                <a:latin typeface="Verdana" panose="020B0604030504040204" pitchFamily="34" charset="0"/>
              </a:rPr>
              <a:t>fouten</a:t>
            </a:r>
            <a:r>
              <a:rPr lang="nl-BE" altLang="nl-BE" dirty="0">
                <a:latin typeface="Verdana" panose="020B0604030504040204" pitchFamily="34" charset="0"/>
              </a:rPr>
              <a:t> bij </a:t>
            </a:r>
            <a:r>
              <a:rPr lang="nl-BE" altLang="nl-BE" i="1" dirty="0">
                <a:latin typeface="Verdana" panose="020B0604030504040204" pitchFamily="34" charset="0"/>
              </a:rPr>
              <a:t>inname</a:t>
            </a:r>
            <a:r>
              <a:rPr lang="nl-BE" altLang="nl-BE" dirty="0">
                <a:latin typeface="Verdana" panose="020B0604030504040204" pitchFamily="34" charset="0"/>
              </a:rPr>
              <a:t> </a:t>
            </a:r>
            <a:r>
              <a:rPr lang="nl-BE" altLang="nl-BE" b="1" dirty="0">
                <a:latin typeface="Verdana" panose="020B0604030504040204" pitchFamily="34" charset="0"/>
              </a:rPr>
              <a:t>+++</a:t>
            </a:r>
          </a:p>
          <a:p>
            <a:pPr marL="514350" indent="-514350">
              <a:buFont typeface="+mj-lt"/>
              <a:buAutoNum type="arabicPeriod"/>
            </a:pPr>
            <a:r>
              <a:rPr lang="nl-BE" altLang="nl-BE" dirty="0">
                <a:latin typeface="Verdana" panose="020B0604030504040204" pitchFamily="34" charset="0"/>
              </a:rPr>
              <a:t>Opname gestoord door vertraagde maag-damfunctie/ constipatie (+)</a:t>
            </a:r>
            <a:endParaRPr lang="en-GB" altLang="nl-BE" dirty="0">
              <a:solidFill>
                <a:srgbClr val="000000"/>
              </a:solidFill>
              <a:latin typeface="Verdana" panose="020B0604030504040204" pitchFamily="34" charset="0"/>
              <a:cs typeface="Times New Roman" panose="02020603050405020304" pitchFamily="18" charset="0"/>
            </a:endParaRPr>
          </a:p>
          <a:p>
            <a:pPr marL="514350" indent="-514350">
              <a:buFont typeface="+mj-lt"/>
              <a:buAutoNum type="arabicPeriod"/>
            </a:pPr>
            <a:r>
              <a:rPr lang="en-GB" altLang="nl-BE" dirty="0" err="1">
                <a:solidFill>
                  <a:srgbClr val="000000"/>
                </a:solidFill>
                <a:latin typeface="Verdana" panose="020B0604030504040204" pitchFamily="34" charset="0"/>
                <a:cs typeface="Times New Roman" panose="02020603050405020304" pitchFamily="18" charset="0"/>
              </a:rPr>
              <a:t>Verhoogde</a:t>
            </a:r>
            <a:r>
              <a:rPr lang="en-GB" altLang="nl-BE" dirty="0">
                <a:solidFill>
                  <a:srgbClr val="000000"/>
                </a:solidFill>
                <a:latin typeface="Verdana" panose="020B0604030504040204" pitchFamily="34" charset="0"/>
                <a:cs typeface="Times New Roman" panose="02020603050405020304" pitchFamily="18" charset="0"/>
              </a:rPr>
              <a:t> </a:t>
            </a:r>
            <a:r>
              <a:rPr lang="en-GB" altLang="nl-BE" dirty="0" err="1">
                <a:solidFill>
                  <a:srgbClr val="000000"/>
                </a:solidFill>
                <a:latin typeface="Verdana" panose="020B0604030504040204" pitchFamily="34" charset="0"/>
                <a:cs typeface="Times New Roman" panose="02020603050405020304" pitchFamily="18" charset="0"/>
              </a:rPr>
              <a:t>gevoeligheid</a:t>
            </a:r>
            <a:r>
              <a:rPr lang="en-GB" altLang="nl-BE" dirty="0">
                <a:solidFill>
                  <a:srgbClr val="000000"/>
                </a:solidFill>
                <a:latin typeface="Verdana" panose="020B0604030504040204" pitchFamily="34" charset="0"/>
                <a:cs typeface="Times New Roman" panose="02020603050405020304" pitchFamily="18" charset="0"/>
              </a:rPr>
              <a:t> tov </a:t>
            </a:r>
            <a:r>
              <a:rPr lang="en-GB" altLang="nl-BE" dirty="0" err="1">
                <a:solidFill>
                  <a:srgbClr val="000000"/>
                </a:solidFill>
                <a:latin typeface="Verdana" panose="020B0604030504040204" pitchFamily="34" charset="0"/>
                <a:cs typeface="Times New Roman" panose="02020603050405020304" pitchFamily="18" charset="0"/>
              </a:rPr>
              <a:t>veel</a:t>
            </a:r>
            <a:r>
              <a:rPr lang="en-GB" altLang="nl-BE" dirty="0">
                <a:solidFill>
                  <a:srgbClr val="000000"/>
                </a:solidFill>
                <a:latin typeface="Verdana" panose="020B0604030504040204" pitchFamily="34" charset="0"/>
                <a:cs typeface="Times New Roman" panose="02020603050405020304" pitchFamily="18" charset="0"/>
              </a:rPr>
              <a:t> GM </a:t>
            </a:r>
            <a:r>
              <a:rPr lang="en-GB" altLang="nl-BE" b="1" dirty="0">
                <a:solidFill>
                  <a:srgbClr val="000000"/>
                </a:solidFill>
                <a:latin typeface="Verdana" panose="020B0604030504040204" pitchFamily="34" charset="0"/>
                <a:cs typeface="Times New Roman" panose="02020603050405020304" pitchFamily="18" charset="0"/>
              </a:rPr>
              <a:t>+</a:t>
            </a:r>
            <a:endParaRPr lang="nl-NL" altLang="nl-BE" b="1" dirty="0"/>
          </a:p>
          <a:p>
            <a:pPr marL="514350" indent="-514350">
              <a:buFont typeface="+mj-lt"/>
              <a:buAutoNum type="arabicPeriod"/>
            </a:pPr>
            <a:r>
              <a:rPr lang="nl-NL" altLang="nl-BE" dirty="0">
                <a:latin typeface="Verdana" panose="020B0604030504040204" pitchFamily="34" charset="0"/>
              </a:rPr>
              <a:t>Minder circulerende </a:t>
            </a:r>
            <a:r>
              <a:rPr lang="nl-NL" altLang="nl-BE" dirty="0" err="1">
                <a:latin typeface="Verdana" panose="020B0604030504040204" pitchFamily="34" charset="0"/>
              </a:rPr>
              <a:t>albumines</a:t>
            </a:r>
            <a:r>
              <a:rPr lang="nl-NL" altLang="nl-BE" dirty="0">
                <a:latin typeface="Verdana" panose="020B0604030504040204" pitchFamily="34" charset="0"/>
              </a:rPr>
              <a:t> (</a:t>
            </a:r>
            <a:r>
              <a:rPr lang="nl-NL" altLang="nl-BE" b="1" dirty="0">
                <a:latin typeface="Verdana" panose="020B0604030504040204" pitchFamily="34" charset="0"/>
              </a:rPr>
              <a:t>hogere vrije –</a:t>
            </a:r>
            <a:r>
              <a:rPr lang="nl-NL" altLang="nl-BE" b="1" dirty="0" err="1">
                <a:latin typeface="Verdana" panose="020B0604030504040204" pitchFamily="34" charset="0"/>
              </a:rPr>
              <a:t>aktieve</a:t>
            </a:r>
            <a:r>
              <a:rPr lang="nl-NL" altLang="nl-BE" b="1" dirty="0">
                <a:latin typeface="Verdana" panose="020B0604030504040204" pitchFamily="34" charset="0"/>
              </a:rPr>
              <a:t>- fractie</a:t>
            </a:r>
            <a:r>
              <a:rPr lang="nl-NL" altLang="nl-BE" dirty="0">
                <a:latin typeface="Verdana" panose="020B0604030504040204" pitchFamily="34" charset="0"/>
              </a:rPr>
              <a:t>) </a:t>
            </a:r>
            <a:r>
              <a:rPr lang="nl-NL" altLang="nl-BE" b="1" dirty="0">
                <a:latin typeface="Verdana" panose="020B0604030504040204" pitchFamily="34" charset="0"/>
              </a:rPr>
              <a:t>++</a:t>
            </a:r>
          </a:p>
          <a:p>
            <a:pPr marL="514350" indent="-514350">
              <a:buFont typeface="+mj-lt"/>
              <a:buAutoNum type="arabicPeriod"/>
            </a:pPr>
            <a:r>
              <a:rPr lang="nl-NL" altLang="nl-BE" dirty="0">
                <a:latin typeface="Verdana" panose="020B0604030504040204" pitchFamily="34" charset="0"/>
              </a:rPr>
              <a:t>Andere lichaamssamenstelling (relatief minder spieren en vocht; meer vet)</a:t>
            </a:r>
          </a:p>
          <a:p>
            <a:pPr marL="514350" indent="-514350">
              <a:buFont typeface="+mj-lt"/>
              <a:buAutoNum type="arabicPeriod"/>
            </a:pPr>
            <a:r>
              <a:rPr lang="en-GB" altLang="nl-BE" dirty="0" err="1">
                <a:solidFill>
                  <a:srgbClr val="000000"/>
                </a:solidFill>
                <a:latin typeface="Verdana" panose="020B0604030504040204" pitchFamily="34" charset="0"/>
                <a:cs typeface="Times New Roman" panose="02020603050405020304" pitchFamily="18" charset="0"/>
              </a:rPr>
              <a:t>Gedaalde</a:t>
            </a:r>
            <a:r>
              <a:rPr lang="en-GB" altLang="nl-BE" dirty="0">
                <a:solidFill>
                  <a:srgbClr val="000000"/>
                </a:solidFill>
                <a:latin typeface="Verdana" panose="020B0604030504040204" pitchFamily="34" charset="0"/>
                <a:cs typeface="Times New Roman" panose="02020603050405020304" pitchFamily="18" charset="0"/>
              </a:rPr>
              <a:t> </a:t>
            </a:r>
            <a:r>
              <a:rPr lang="en-GB" altLang="nl-BE" dirty="0" err="1">
                <a:solidFill>
                  <a:srgbClr val="000000"/>
                </a:solidFill>
                <a:latin typeface="Verdana" panose="020B0604030504040204" pitchFamily="34" charset="0"/>
                <a:cs typeface="Times New Roman" panose="02020603050405020304" pitchFamily="18" charset="0"/>
              </a:rPr>
              <a:t>leverfunctie</a:t>
            </a:r>
            <a:r>
              <a:rPr lang="en-GB" altLang="nl-BE" dirty="0">
                <a:solidFill>
                  <a:srgbClr val="000000"/>
                </a:solidFill>
                <a:latin typeface="Verdana" panose="020B0604030504040204" pitchFamily="34" charset="0"/>
                <a:cs typeface="Times New Roman" panose="02020603050405020304" pitchFamily="18" charset="0"/>
              </a:rPr>
              <a:t> (first-pass, </a:t>
            </a:r>
            <a:r>
              <a:rPr lang="en-GB" altLang="nl-BE" dirty="0" err="1">
                <a:solidFill>
                  <a:srgbClr val="000000"/>
                </a:solidFill>
                <a:latin typeface="Verdana" panose="020B0604030504040204" pitchFamily="34" charset="0"/>
                <a:cs typeface="Times New Roman" panose="02020603050405020304" pitchFamily="18" charset="0"/>
              </a:rPr>
              <a:t>biotransformatie</a:t>
            </a:r>
            <a:r>
              <a:rPr lang="en-GB" altLang="nl-BE" dirty="0">
                <a:solidFill>
                  <a:srgbClr val="000000"/>
                </a:solidFill>
                <a:latin typeface="Verdana" panose="020B0604030504040204" pitchFamily="34" charset="0"/>
                <a:cs typeface="Times New Roman" panose="02020603050405020304" pitchFamily="18" charset="0"/>
              </a:rPr>
              <a:t>) +</a:t>
            </a:r>
          </a:p>
          <a:p>
            <a:pPr marL="228600" indent="-228600">
              <a:buFont typeface="+mj-lt"/>
              <a:buAutoNum type="arabicPeriod"/>
            </a:pPr>
            <a:r>
              <a:rPr lang="en-GB" altLang="nl-BE" dirty="0" err="1">
                <a:solidFill>
                  <a:srgbClr val="000000"/>
                </a:solidFill>
                <a:latin typeface="Verdana" panose="020B0604030504040204" pitchFamily="34" charset="0"/>
                <a:cs typeface="Times New Roman" panose="02020603050405020304" pitchFamily="18" charset="0"/>
              </a:rPr>
              <a:t>Gedaalde</a:t>
            </a:r>
            <a:r>
              <a:rPr lang="en-GB" altLang="nl-BE" dirty="0">
                <a:solidFill>
                  <a:srgbClr val="000000"/>
                </a:solidFill>
                <a:latin typeface="Verdana" panose="020B0604030504040204" pitchFamily="34" charset="0"/>
                <a:cs typeface="Times New Roman" panose="02020603050405020304" pitchFamily="18" charset="0"/>
              </a:rPr>
              <a:t> </a:t>
            </a:r>
            <a:r>
              <a:rPr lang="en-GB" altLang="nl-BE" dirty="0" err="1">
                <a:solidFill>
                  <a:srgbClr val="000000"/>
                </a:solidFill>
                <a:latin typeface="Verdana" panose="020B0604030504040204" pitchFamily="34" charset="0"/>
                <a:cs typeface="Times New Roman" panose="02020603050405020304" pitchFamily="18" charset="0"/>
              </a:rPr>
              <a:t>nierfunctie</a:t>
            </a:r>
            <a:r>
              <a:rPr lang="en-GB" altLang="nl-BE" dirty="0">
                <a:solidFill>
                  <a:srgbClr val="000000"/>
                </a:solidFill>
                <a:latin typeface="Verdana" panose="020B0604030504040204" pitchFamily="34" charset="0"/>
                <a:cs typeface="Times New Roman" panose="02020603050405020304" pitchFamily="18" charset="0"/>
              </a:rPr>
              <a:t> (</a:t>
            </a:r>
            <a:r>
              <a:rPr lang="en-GB" altLang="nl-BE" dirty="0" err="1">
                <a:solidFill>
                  <a:srgbClr val="000000"/>
                </a:solidFill>
                <a:latin typeface="Verdana" panose="020B0604030504040204" pitchFamily="34" charset="0"/>
                <a:cs typeface="Times New Roman" panose="02020603050405020304" pitchFamily="18" charset="0"/>
              </a:rPr>
              <a:t>klaring</a:t>
            </a:r>
            <a:r>
              <a:rPr lang="en-GB" altLang="nl-BE" dirty="0">
                <a:solidFill>
                  <a:srgbClr val="000000"/>
                </a:solidFill>
                <a:latin typeface="Verdana" panose="020B0604030504040204" pitchFamily="34" charset="0"/>
                <a:cs typeface="Times New Roman" panose="02020603050405020304" pitchFamily="18" charset="0"/>
              </a:rPr>
              <a:t> GM </a:t>
            </a:r>
            <a:r>
              <a:rPr lang="en-GB" altLang="nl-BE" dirty="0" err="1">
                <a:solidFill>
                  <a:srgbClr val="000000"/>
                </a:solidFill>
                <a:latin typeface="Verdana" panose="020B0604030504040204" pitchFamily="34" charset="0"/>
                <a:cs typeface="Times New Roman" panose="02020603050405020304" pitchFamily="18" charset="0"/>
              </a:rPr>
              <a:t>en</a:t>
            </a:r>
            <a:r>
              <a:rPr lang="en-GB" altLang="nl-BE" dirty="0">
                <a:solidFill>
                  <a:srgbClr val="000000"/>
                </a:solidFill>
                <a:latin typeface="Verdana" panose="020B0604030504040204" pitchFamily="34" charset="0"/>
                <a:cs typeface="Times New Roman" panose="02020603050405020304" pitchFamily="18" charset="0"/>
              </a:rPr>
              <a:t> </a:t>
            </a:r>
            <a:r>
              <a:rPr lang="en-GB" altLang="nl-BE" dirty="0" err="1">
                <a:solidFill>
                  <a:srgbClr val="000000"/>
                </a:solidFill>
                <a:latin typeface="Verdana" panose="020B0604030504040204" pitchFamily="34" charset="0"/>
                <a:cs typeface="Times New Roman" panose="02020603050405020304" pitchFamily="18" charset="0"/>
              </a:rPr>
              <a:t>actieve</a:t>
            </a:r>
            <a:r>
              <a:rPr lang="en-GB" altLang="nl-BE" dirty="0">
                <a:solidFill>
                  <a:srgbClr val="000000"/>
                </a:solidFill>
                <a:latin typeface="Verdana" panose="020B0604030504040204" pitchFamily="34" charset="0"/>
                <a:cs typeface="Times New Roman" panose="02020603050405020304" pitchFamily="18" charset="0"/>
              </a:rPr>
              <a:t> </a:t>
            </a:r>
            <a:r>
              <a:rPr lang="en-GB" altLang="nl-BE" dirty="0" err="1">
                <a:solidFill>
                  <a:srgbClr val="000000"/>
                </a:solidFill>
                <a:latin typeface="Verdana" panose="020B0604030504040204" pitchFamily="34" charset="0"/>
                <a:cs typeface="Times New Roman" panose="02020603050405020304" pitchFamily="18" charset="0"/>
              </a:rPr>
              <a:t>metabolieten</a:t>
            </a:r>
            <a:r>
              <a:rPr lang="en-GB" altLang="nl-BE" dirty="0">
                <a:solidFill>
                  <a:srgbClr val="000000"/>
                </a:solidFill>
                <a:latin typeface="Verdana" panose="020B0604030504040204" pitchFamily="34" charset="0"/>
                <a:cs typeface="Times New Roman" panose="02020603050405020304" pitchFamily="18" charset="0"/>
              </a:rPr>
              <a:t>) +++</a:t>
            </a:r>
          </a:p>
          <a:p>
            <a:pPr marL="228600" indent="-228600">
              <a:buFont typeface="+mj-lt"/>
              <a:buAutoNum type="arabicPeriod"/>
            </a:pPr>
            <a:r>
              <a:rPr lang="en-GB" altLang="nl-BE" dirty="0" err="1">
                <a:solidFill>
                  <a:srgbClr val="000000"/>
                </a:solidFill>
                <a:latin typeface="Verdana" panose="020B0604030504040204" pitchFamily="34" charset="0"/>
                <a:cs typeface="Times New Roman" panose="02020603050405020304" pitchFamily="18" charset="0"/>
              </a:rPr>
              <a:t>Gedaalde</a:t>
            </a:r>
            <a:r>
              <a:rPr lang="en-GB" altLang="nl-BE" dirty="0">
                <a:solidFill>
                  <a:srgbClr val="000000"/>
                </a:solidFill>
                <a:latin typeface="Verdana" panose="020B0604030504040204" pitchFamily="34" charset="0"/>
                <a:cs typeface="Times New Roman" panose="02020603050405020304" pitchFamily="18" charset="0"/>
              </a:rPr>
              <a:t> </a:t>
            </a:r>
            <a:r>
              <a:rPr lang="en-GB" altLang="nl-BE" dirty="0" err="1">
                <a:solidFill>
                  <a:srgbClr val="000000"/>
                </a:solidFill>
                <a:latin typeface="Verdana" panose="020B0604030504040204" pitchFamily="34" charset="0"/>
                <a:cs typeface="Times New Roman" panose="02020603050405020304" pitchFamily="18" charset="0"/>
              </a:rPr>
              <a:t>regulatiemechanismen</a:t>
            </a:r>
            <a:r>
              <a:rPr lang="en-GB" altLang="nl-BE" dirty="0">
                <a:solidFill>
                  <a:srgbClr val="000000"/>
                </a:solidFill>
                <a:latin typeface="Verdana" panose="020B0604030504040204" pitchFamily="34" charset="0"/>
                <a:cs typeface="Times New Roman" panose="02020603050405020304" pitchFamily="18" charset="0"/>
              </a:rPr>
              <a:t> vb. </a:t>
            </a:r>
            <a:r>
              <a:rPr lang="en-GB" altLang="nl-BE" dirty="0" err="1">
                <a:solidFill>
                  <a:srgbClr val="000000"/>
                </a:solidFill>
                <a:latin typeface="Verdana" panose="020B0604030504040204" pitchFamily="34" charset="0"/>
                <a:cs typeface="Times New Roman" panose="02020603050405020304" pitchFamily="18" charset="0"/>
              </a:rPr>
              <a:t>bloeddruk</a:t>
            </a:r>
            <a:r>
              <a:rPr lang="en-GB" altLang="nl-BE" dirty="0">
                <a:solidFill>
                  <a:srgbClr val="000000"/>
                </a:solidFill>
                <a:latin typeface="Verdana" panose="020B0604030504040204" pitchFamily="34" charset="0"/>
                <a:cs typeface="Times New Roman" panose="02020603050405020304" pitchFamily="18" charset="0"/>
              </a:rPr>
              <a:t> </a:t>
            </a:r>
            <a:r>
              <a:rPr lang="en-GB" altLang="nl-BE" dirty="0" err="1">
                <a:solidFill>
                  <a:srgbClr val="000000"/>
                </a:solidFill>
                <a:latin typeface="Verdana" panose="020B0604030504040204" pitchFamily="34" charset="0"/>
                <a:cs typeface="Times New Roman" panose="02020603050405020304" pitchFamily="18" charset="0"/>
              </a:rPr>
              <a:t>en</a:t>
            </a:r>
            <a:r>
              <a:rPr lang="en-GB" altLang="nl-BE" dirty="0">
                <a:solidFill>
                  <a:srgbClr val="000000"/>
                </a:solidFill>
                <a:latin typeface="Verdana" panose="020B0604030504040204" pitchFamily="34" charset="0"/>
                <a:cs typeface="Times New Roman" panose="02020603050405020304" pitchFamily="18" charset="0"/>
              </a:rPr>
              <a:t> </a:t>
            </a:r>
            <a:r>
              <a:rPr lang="en-GB" altLang="nl-BE" dirty="0" err="1">
                <a:solidFill>
                  <a:srgbClr val="000000"/>
                </a:solidFill>
                <a:latin typeface="Verdana" panose="020B0604030504040204" pitchFamily="34" charset="0"/>
                <a:cs typeface="Times New Roman" panose="02020603050405020304" pitchFamily="18" charset="0"/>
              </a:rPr>
              <a:t>temperatuur</a:t>
            </a:r>
            <a:r>
              <a:rPr lang="en-GB" altLang="nl-BE" dirty="0">
                <a:solidFill>
                  <a:srgbClr val="000000"/>
                </a:solidFill>
                <a:latin typeface="Verdana" panose="020B0604030504040204" pitchFamily="34" charset="0"/>
                <a:cs typeface="Times New Roman" panose="02020603050405020304" pitchFamily="18" charset="0"/>
              </a:rPr>
              <a:t>... </a:t>
            </a:r>
          </a:p>
          <a:p>
            <a:pPr marL="228600" indent="-228600">
              <a:buFont typeface="+mj-lt"/>
              <a:buAutoNum type="arabicPeriod"/>
            </a:pPr>
            <a:r>
              <a:rPr lang="nl-BE" altLang="nl-BE" dirty="0">
                <a:latin typeface="Verdana" panose="020B0604030504040204" pitchFamily="34" charset="0"/>
              </a:rPr>
              <a:t>Onvoldoende studies bij bejaarden</a:t>
            </a:r>
          </a:p>
          <a:p>
            <a:pPr marL="514350" indent="-514350">
              <a:buFont typeface="+mj-lt"/>
              <a:buAutoNum type="arabicPeriod"/>
            </a:pPr>
            <a:endParaRPr lang="nl-BE" altLang="nl-BE" dirty="0">
              <a:latin typeface="Verdana" panose="020B0604030504040204" pitchFamily="34" charset="0"/>
            </a:endParaRPr>
          </a:p>
          <a:p>
            <a:pPr marL="0" indent="0">
              <a:buNone/>
            </a:pPr>
            <a:r>
              <a:rPr lang="en-GB" altLang="nl-BE" dirty="0">
                <a:solidFill>
                  <a:srgbClr val="000000"/>
                </a:solidFill>
                <a:latin typeface="Verdana" panose="020B0604030504040204" pitchFamily="34" charset="0"/>
                <a:cs typeface="Times New Roman" panose="02020603050405020304" pitchFamily="18" charset="0"/>
              </a:rPr>
              <a:t>=&gt; Meer </a:t>
            </a:r>
            <a:r>
              <a:rPr lang="en-GB" altLang="nl-BE" dirty="0" err="1">
                <a:solidFill>
                  <a:srgbClr val="000000"/>
                </a:solidFill>
                <a:latin typeface="Verdana" panose="020B0604030504040204" pitchFamily="34" charset="0"/>
                <a:cs typeface="Times New Roman" panose="02020603050405020304" pitchFamily="18" charset="0"/>
              </a:rPr>
              <a:t>ziekten</a:t>
            </a:r>
            <a:r>
              <a:rPr lang="en-GB" altLang="nl-BE" dirty="0">
                <a:solidFill>
                  <a:srgbClr val="000000"/>
                </a:solidFill>
                <a:latin typeface="Verdana" panose="020B0604030504040204" pitchFamily="34" charset="0"/>
                <a:cs typeface="Times New Roman" panose="02020603050405020304" pitchFamily="18" charset="0"/>
              </a:rPr>
              <a:t> , </a:t>
            </a:r>
            <a:r>
              <a:rPr lang="en-GB" altLang="nl-BE" dirty="0" err="1">
                <a:solidFill>
                  <a:srgbClr val="000000"/>
                </a:solidFill>
                <a:latin typeface="Verdana" panose="020B0604030504040204" pitchFamily="34" charset="0"/>
                <a:cs typeface="Times New Roman" panose="02020603050405020304" pitchFamily="18" charset="0"/>
              </a:rPr>
              <a:t>dus</a:t>
            </a:r>
            <a:r>
              <a:rPr lang="en-GB" altLang="nl-BE" dirty="0">
                <a:solidFill>
                  <a:srgbClr val="000000"/>
                </a:solidFill>
                <a:latin typeface="Verdana" panose="020B0604030504040204" pitchFamily="34" charset="0"/>
                <a:cs typeface="Times New Roman" panose="02020603050405020304" pitchFamily="18" charset="0"/>
              </a:rPr>
              <a:t> </a:t>
            </a:r>
            <a:r>
              <a:rPr lang="en-GB" altLang="nl-BE" dirty="0" err="1">
                <a:solidFill>
                  <a:srgbClr val="000000"/>
                </a:solidFill>
                <a:latin typeface="Verdana" panose="020B0604030504040204" pitchFamily="34" charset="0"/>
                <a:cs typeface="Times New Roman" panose="02020603050405020304" pitchFamily="18" charset="0"/>
              </a:rPr>
              <a:t>meer</a:t>
            </a:r>
            <a:r>
              <a:rPr lang="en-GB" altLang="nl-BE" dirty="0">
                <a:solidFill>
                  <a:srgbClr val="000000"/>
                </a:solidFill>
                <a:latin typeface="Verdana" panose="020B0604030504040204" pitchFamily="34" charset="0"/>
                <a:cs typeface="Times New Roman" panose="02020603050405020304" pitchFamily="18" charset="0"/>
              </a:rPr>
              <a:t> GM ...</a:t>
            </a:r>
            <a:r>
              <a:rPr lang="en-GB" altLang="nl-BE" dirty="0" err="1">
                <a:solidFill>
                  <a:srgbClr val="000000"/>
                </a:solidFill>
                <a:latin typeface="Verdana" panose="020B0604030504040204" pitchFamily="34" charset="0"/>
                <a:cs typeface="Times New Roman" panose="02020603050405020304" pitchFamily="18" charset="0"/>
              </a:rPr>
              <a:t>bij</a:t>
            </a:r>
            <a:r>
              <a:rPr lang="en-GB" altLang="nl-BE" dirty="0">
                <a:solidFill>
                  <a:srgbClr val="000000"/>
                </a:solidFill>
                <a:latin typeface="Verdana" panose="020B0604030504040204" pitchFamily="34" charset="0"/>
                <a:cs typeface="Times New Roman" panose="02020603050405020304" pitchFamily="18" charset="0"/>
              </a:rPr>
              <a:t> </a:t>
            </a:r>
            <a:r>
              <a:rPr lang="en-GB" altLang="nl-BE" dirty="0" err="1">
                <a:solidFill>
                  <a:srgbClr val="000000"/>
                </a:solidFill>
                <a:latin typeface="Verdana" panose="020B0604030504040204" pitchFamily="34" charset="0"/>
                <a:cs typeface="Times New Roman" panose="02020603050405020304" pitchFamily="18" charset="0"/>
              </a:rPr>
              <a:t>een</a:t>
            </a:r>
            <a:r>
              <a:rPr lang="en-GB" altLang="nl-BE" dirty="0">
                <a:solidFill>
                  <a:srgbClr val="000000"/>
                </a:solidFill>
                <a:latin typeface="Verdana" panose="020B0604030504040204" pitchFamily="34" charset="0"/>
                <a:cs typeface="Times New Roman" panose="02020603050405020304" pitchFamily="18" charset="0"/>
              </a:rPr>
              <a:t> </a:t>
            </a:r>
            <a:r>
              <a:rPr lang="en-GB" altLang="nl-BE" dirty="0" err="1">
                <a:solidFill>
                  <a:srgbClr val="000000"/>
                </a:solidFill>
                <a:latin typeface="Verdana" panose="020B0604030504040204" pitchFamily="34" charset="0"/>
                <a:cs typeface="Times New Roman" panose="02020603050405020304" pitchFamily="18" charset="0"/>
              </a:rPr>
              <a:t>populatie</a:t>
            </a:r>
            <a:r>
              <a:rPr lang="en-GB" altLang="nl-BE" dirty="0">
                <a:solidFill>
                  <a:srgbClr val="000000"/>
                </a:solidFill>
                <a:latin typeface="Verdana" panose="020B0604030504040204" pitchFamily="34" charset="0"/>
                <a:cs typeface="Times New Roman" panose="02020603050405020304" pitchFamily="18" charset="0"/>
              </a:rPr>
              <a:t> die extra </a:t>
            </a:r>
            <a:r>
              <a:rPr lang="en-GB" altLang="nl-BE" dirty="0" err="1">
                <a:solidFill>
                  <a:srgbClr val="000000"/>
                </a:solidFill>
                <a:latin typeface="Verdana" panose="020B0604030504040204" pitchFamily="34" charset="0"/>
                <a:cs typeface="Times New Roman" panose="02020603050405020304" pitchFamily="18" charset="0"/>
              </a:rPr>
              <a:t>gevoelig</a:t>
            </a:r>
            <a:r>
              <a:rPr lang="en-GB" altLang="nl-BE" dirty="0">
                <a:solidFill>
                  <a:srgbClr val="000000"/>
                </a:solidFill>
                <a:latin typeface="Verdana" panose="020B0604030504040204" pitchFamily="34" charset="0"/>
                <a:cs typeface="Times New Roman" panose="02020603050405020304" pitchFamily="18" charset="0"/>
              </a:rPr>
              <a:t> is </a:t>
            </a:r>
            <a:r>
              <a:rPr lang="en-GB" altLang="nl-BE" dirty="0" err="1">
                <a:solidFill>
                  <a:srgbClr val="000000"/>
                </a:solidFill>
                <a:latin typeface="Verdana" panose="020B0604030504040204" pitchFamily="34" charset="0"/>
                <a:cs typeface="Times New Roman" panose="02020603050405020304" pitchFamily="18" charset="0"/>
              </a:rPr>
              <a:t>voor</a:t>
            </a:r>
            <a:r>
              <a:rPr lang="en-GB" altLang="nl-BE" dirty="0">
                <a:solidFill>
                  <a:srgbClr val="000000"/>
                </a:solidFill>
                <a:latin typeface="Verdana" panose="020B0604030504040204" pitchFamily="34" charset="0"/>
                <a:cs typeface="Times New Roman" panose="02020603050405020304" pitchFamily="18" charset="0"/>
              </a:rPr>
              <a:t> </a:t>
            </a:r>
            <a:r>
              <a:rPr lang="en-GB" altLang="nl-BE" dirty="0" err="1">
                <a:solidFill>
                  <a:srgbClr val="000000"/>
                </a:solidFill>
                <a:latin typeface="Verdana" panose="020B0604030504040204" pitchFamily="34" charset="0"/>
                <a:cs typeface="Times New Roman" panose="02020603050405020304" pitchFamily="18" charset="0"/>
              </a:rPr>
              <a:t>bijwerkingen</a:t>
            </a:r>
            <a:r>
              <a:rPr lang="en-GB" altLang="nl-BE" dirty="0">
                <a:solidFill>
                  <a:srgbClr val="000000"/>
                </a:solidFill>
                <a:latin typeface="Verdana" panose="020B0604030504040204" pitchFamily="34" charset="0"/>
                <a:cs typeface="Times New Roman" panose="02020603050405020304" pitchFamily="18" charset="0"/>
              </a:rPr>
              <a:t> </a:t>
            </a:r>
            <a:r>
              <a:rPr lang="en-GB" altLang="nl-BE" dirty="0" err="1">
                <a:solidFill>
                  <a:srgbClr val="000000"/>
                </a:solidFill>
                <a:latin typeface="Verdana" panose="020B0604030504040204" pitchFamily="34" charset="0"/>
                <a:cs typeface="Times New Roman" panose="02020603050405020304" pitchFamily="18" charset="0"/>
              </a:rPr>
              <a:t>en</a:t>
            </a:r>
            <a:r>
              <a:rPr lang="en-GB" altLang="nl-BE" dirty="0">
                <a:solidFill>
                  <a:srgbClr val="000000"/>
                </a:solidFill>
                <a:latin typeface="Verdana" panose="020B0604030504040204" pitchFamily="34" charset="0"/>
                <a:cs typeface="Times New Roman" panose="02020603050405020304" pitchFamily="18" charset="0"/>
              </a:rPr>
              <a:t> </a:t>
            </a:r>
            <a:r>
              <a:rPr lang="en-GB" altLang="nl-BE" dirty="0" err="1">
                <a:solidFill>
                  <a:srgbClr val="000000"/>
                </a:solidFill>
                <a:latin typeface="Verdana" panose="020B0604030504040204" pitchFamily="34" charset="0"/>
                <a:cs typeface="Times New Roman" panose="02020603050405020304" pitchFamily="18" charset="0"/>
              </a:rPr>
              <a:t>interacties</a:t>
            </a:r>
            <a:r>
              <a:rPr lang="nl-NL" altLang="nl-BE" dirty="0"/>
              <a:t> </a:t>
            </a:r>
            <a:endParaRPr lang="nl-BE" altLang="nl-BE" dirty="0"/>
          </a:p>
          <a:p>
            <a:pPr marL="514350" indent="-514350">
              <a:buFont typeface="+mj-lt"/>
              <a:buAutoNum type="arabicPeriod"/>
            </a:pPr>
            <a:endParaRPr lang="en-GB" altLang="nl-BE" dirty="0">
              <a:solidFill>
                <a:srgbClr val="000000"/>
              </a:solidFill>
              <a:latin typeface="Verdana" panose="020B0604030504040204" pitchFamily="34" charset="0"/>
              <a:cs typeface="Times New Roman" panose="02020603050405020304" pitchFamily="18" charset="0"/>
            </a:endParaRPr>
          </a:p>
          <a:p>
            <a:endParaRPr lang="nl-BE" dirty="0"/>
          </a:p>
        </p:txBody>
      </p:sp>
      <p:sp>
        <p:nvSpPr>
          <p:cNvPr id="4" name="Tijdelijke aanduiding voor dianummer 3"/>
          <p:cNvSpPr>
            <a:spLocks noGrp="1"/>
          </p:cNvSpPr>
          <p:nvPr>
            <p:ph type="sldNum" sz="quarter" idx="10"/>
          </p:nvPr>
        </p:nvSpPr>
        <p:spPr/>
        <p:txBody>
          <a:bodyPr/>
          <a:lstStyle/>
          <a:p>
            <a:fld id="{B9E12B88-8CC0-4CD8-937E-8E393E189D11}" type="slidenum">
              <a:rPr lang="nl-BE" smtClean="0"/>
              <a:t>11</a:t>
            </a:fld>
            <a:endParaRPr lang="nl-BE"/>
          </a:p>
        </p:txBody>
      </p:sp>
    </p:spTree>
    <p:extLst>
      <p:ext uri="{BB962C8B-B14F-4D97-AF65-F5344CB8AC3E}">
        <p14:creationId xmlns:p14="http://schemas.microsoft.com/office/powerpoint/2010/main" val="2901588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C0DC2CC2-33B7-4563-A318-76D21AC8544E}" type="datetime1">
              <a:rPr lang="nl-BE" smtClean="0"/>
              <a:t>22/02/2019</a:t>
            </a:fld>
            <a:endParaRPr lang="nl-BE"/>
          </a:p>
        </p:txBody>
      </p:sp>
      <p:sp>
        <p:nvSpPr>
          <p:cNvPr id="5" name="Footer Placeholder 4"/>
          <p:cNvSpPr>
            <a:spLocks noGrp="1"/>
          </p:cNvSpPr>
          <p:nvPr>
            <p:ph type="ftr" sz="quarter" idx="11"/>
          </p:nvPr>
        </p:nvSpPr>
        <p:spPr/>
        <p:txBody>
          <a:bodyPr/>
          <a:lstStyle/>
          <a:p>
            <a:r>
              <a:rPr lang="da-DK"/>
              <a:t>Symposium 23 september 2016 - UGent</a:t>
            </a:r>
            <a:endParaRPr lang="nl-BE"/>
          </a:p>
        </p:txBody>
      </p:sp>
      <p:sp>
        <p:nvSpPr>
          <p:cNvPr id="6" name="Slide Number Placeholder 5"/>
          <p:cNvSpPr>
            <a:spLocks noGrp="1"/>
          </p:cNvSpPr>
          <p:nvPr>
            <p:ph type="sldNum" sz="quarter" idx="12"/>
          </p:nvPr>
        </p:nvSpPr>
        <p:spPr/>
        <p:txBody>
          <a:bodyPr/>
          <a:lstStyle/>
          <a:p>
            <a:fld id="{8112D616-0818-4973-A030-B2E50D381603}" type="slidenum">
              <a:rPr lang="nl-BE" smtClean="0"/>
              <a:t>‹nr.›</a:t>
            </a:fld>
            <a:endParaRPr lang="nl-BE"/>
          </a:p>
        </p:txBody>
      </p:sp>
    </p:spTree>
    <p:extLst>
      <p:ext uri="{BB962C8B-B14F-4D97-AF65-F5344CB8AC3E}">
        <p14:creationId xmlns:p14="http://schemas.microsoft.com/office/powerpoint/2010/main" val="2020834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6B53D77A-4D04-4FF2-AB2C-53B32D102584}" type="datetime1">
              <a:rPr lang="nl-BE" smtClean="0"/>
              <a:t>22/02/2019</a:t>
            </a:fld>
            <a:endParaRPr lang="nl-BE"/>
          </a:p>
        </p:txBody>
      </p:sp>
      <p:sp>
        <p:nvSpPr>
          <p:cNvPr id="5" name="Footer Placeholder 4"/>
          <p:cNvSpPr>
            <a:spLocks noGrp="1"/>
          </p:cNvSpPr>
          <p:nvPr>
            <p:ph type="ftr" sz="quarter" idx="11"/>
          </p:nvPr>
        </p:nvSpPr>
        <p:spPr/>
        <p:txBody>
          <a:bodyPr/>
          <a:lstStyle/>
          <a:p>
            <a:r>
              <a:rPr lang="da-DK"/>
              <a:t>Symposium 23 september 2016 - UGent</a:t>
            </a:r>
            <a:endParaRPr lang="nl-BE"/>
          </a:p>
        </p:txBody>
      </p:sp>
      <p:sp>
        <p:nvSpPr>
          <p:cNvPr id="6" name="Slide Number Placeholder 5"/>
          <p:cNvSpPr>
            <a:spLocks noGrp="1"/>
          </p:cNvSpPr>
          <p:nvPr>
            <p:ph type="sldNum" sz="quarter" idx="12"/>
          </p:nvPr>
        </p:nvSpPr>
        <p:spPr/>
        <p:txBody>
          <a:bodyPr/>
          <a:lstStyle/>
          <a:p>
            <a:fld id="{8112D616-0818-4973-A030-B2E50D381603}" type="slidenum">
              <a:rPr lang="nl-BE" smtClean="0"/>
              <a:t>‹nr.›</a:t>
            </a:fld>
            <a:endParaRPr lang="nl-BE"/>
          </a:p>
        </p:txBody>
      </p:sp>
    </p:spTree>
    <p:extLst>
      <p:ext uri="{BB962C8B-B14F-4D97-AF65-F5344CB8AC3E}">
        <p14:creationId xmlns:p14="http://schemas.microsoft.com/office/powerpoint/2010/main" val="4197401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E87734AC-CF30-44B2-9280-8A7C83705D88}" type="datetime1">
              <a:rPr lang="nl-BE" smtClean="0"/>
              <a:t>22/02/2019</a:t>
            </a:fld>
            <a:endParaRPr lang="nl-BE"/>
          </a:p>
        </p:txBody>
      </p:sp>
      <p:sp>
        <p:nvSpPr>
          <p:cNvPr id="5" name="Footer Placeholder 4"/>
          <p:cNvSpPr>
            <a:spLocks noGrp="1"/>
          </p:cNvSpPr>
          <p:nvPr>
            <p:ph type="ftr" sz="quarter" idx="11"/>
          </p:nvPr>
        </p:nvSpPr>
        <p:spPr/>
        <p:txBody>
          <a:bodyPr/>
          <a:lstStyle/>
          <a:p>
            <a:r>
              <a:rPr lang="da-DK"/>
              <a:t>Symposium 23 september 2016 - UGent</a:t>
            </a:r>
            <a:endParaRPr lang="nl-BE"/>
          </a:p>
        </p:txBody>
      </p:sp>
      <p:sp>
        <p:nvSpPr>
          <p:cNvPr id="6" name="Slide Number Placeholder 5"/>
          <p:cNvSpPr>
            <a:spLocks noGrp="1"/>
          </p:cNvSpPr>
          <p:nvPr>
            <p:ph type="sldNum" sz="quarter" idx="12"/>
          </p:nvPr>
        </p:nvSpPr>
        <p:spPr/>
        <p:txBody>
          <a:bodyPr/>
          <a:lstStyle/>
          <a:p>
            <a:fld id="{8112D616-0818-4973-A030-B2E50D381603}" type="slidenum">
              <a:rPr lang="nl-BE" smtClean="0"/>
              <a:t>‹nr.›</a:t>
            </a:fld>
            <a:endParaRPr lang="nl-B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07429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6EEDCDA8-B430-4963-B5A6-AA662C2CC34D}" type="datetime1">
              <a:rPr lang="nl-BE" smtClean="0"/>
              <a:t>22/02/2019</a:t>
            </a:fld>
            <a:endParaRPr lang="nl-BE"/>
          </a:p>
        </p:txBody>
      </p:sp>
      <p:sp>
        <p:nvSpPr>
          <p:cNvPr id="5" name="Footer Placeholder 4"/>
          <p:cNvSpPr>
            <a:spLocks noGrp="1"/>
          </p:cNvSpPr>
          <p:nvPr>
            <p:ph type="ftr" sz="quarter" idx="11"/>
          </p:nvPr>
        </p:nvSpPr>
        <p:spPr/>
        <p:txBody>
          <a:bodyPr/>
          <a:lstStyle/>
          <a:p>
            <a:r>
              <a:rPr lang="da-DK"/>
              <a:t>Symposium 23 september 2016 - UGent</a:t>
            </a:r>
            <a:endParaRPr lang="nl-BE"/>
          </a:p>
        </p:txBody>
      </p:sp>
      <p:sp>
        <p:nvSpPr>
          <p:cNvPr id="6" name="Slide Number Placeholder 5"/>
          <p:cNvSpPr>
            <a:spLocks noGrp="1"/>
          </p:cNvSpPr>
          <p:nvPr>
            <p:ph type="sldNum" sz="quarter" idx="12"/>
          </p:nvPr>
        </p:nvSpPr>
        <p:spPr/>
        <p:txBody>
          <a:bodyPr/>
          <a:lstStyle/>
          <a:p>
            <a:fld id="{8112D616-0818-4973-A030-B2E50D381603}" type="slidenum">
              <a:rPr lang="nl-BE" smtClean="0"/>
              <a:t>‹nr.›</a:t>
            </a:fld>
            <a:endParaRPr lang="nl-BE"/>
          </a:p>
        </p:txBody>
      </p:sp>
    </p:spTree>
    <p:extLst>
      <p:ext uri="{BB962C8B-B14F-4D97-AF65-F5344CB8AC3E}">
        <p14:creationId xmlns:p14="http://schemas.microsoft.com/office/powerpoint/2010/main" val="3476679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F08AE24-CF66-44B9-A4F6-D939BADF39B4}" type="datetime1">
              <a:rPr lang="nl-BE" smtClean="0"/>
              <a:t>22/02/2019</a:t>
            </a:fld>
            <a:endParaRPr lang="nl-BE"/>
          </a:p>
        </p:txBody>
      </p:sp>
      <p:sp>
        <p:nvSpPr>
          <p:cNvPr id="5" name="Footer Placeholder 4"/>
          <p:cNvSpPr>
            <a:spLocks noGrp="1"/>
          </p:cNvSpPr>
          <p:nvPr>
            <p:ph type="ftr" sz="quarter" idx="11"/>
          </p:nvPr>
        </p:nvSpPr>
        <p:spPr/>
        <p:txBody>
          <a:bodyPr/>
          <a:lstStyle/>
          <a:p>
            <a:r>
              <a:rPr lang="da-DK"/>
              <a:t>Symposium 23 september 2016 - UGent</a:t>
            </a:r>
            <a:endParaRPr lang="nl-BE"/>
          </a:p>
        </p:txBody>
      </p:sp>
      <p:sp>
        <p:nvSpPr>
          <p:cNvPr id="6" name="Slide Number Placeholder 5"/>
          <p:cNvSpPr>
            <a:spLocks noGrp="1"/>
          </p:cNvSpPr>
          <p:nvPr>
            <p:ph type="sldNum" sz="quarter" idx="12"/>
          </p:nvPr>
        </p:nvSpPr>
        <p:spPr/>
        <p:txBody>
          <a:bodyPr/>
          <a:lstStyle/>
          <a:p>
            <a:fld id="{8112D616-0818-4973-A030-B2E50D381603}" type="slidenum">
              <a:rPr lang="nl-BE" smtClean="0"/>
              <a:t>‹nr.›</a:t>
            </a:fld>
            <a:endParaRPr lang="nl-B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40286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D6BFA60A-8EA7-461D-97A3-3E2C81A0D6BC}" type="datetime1">
              <a:rPr lang="nl-BE" smtClean="0"/>
              <a:t>22/02/2019</a:t>
            </a:fld>
            <a:endParaRPr lang="nl-BE"/>
          </a:p>
        </p:txBody>
      </p:sp>
      <p:sp>
        <p:nvSpPr>
          <p:cNvPr id="5" name="Footer Placeholder 4"/>
          <p:cNvSpPr>
            <a:spLocks noGrp="1"/>
          </p:cNvSpPr>
          <p:nvPr>
            <p:ph type="ftr" sz="quarter" idx="11"/>
          </p:nvPr>
        </p:nvSpPr>
        <p:spPr/>
        <p:txBody>
          <a:bodyPr/>
          <a:lstStyle/>
          <a:p>
            <a:r>
              <a:rPr lang="da-DK"/>
              <a:t>Symposium 23 september 2016 - UGent</a:t>
            </a:r>
            <a:endParaRPr lang="nl-BE"/>
          </a:p>
        </p:txBody>
      </p:sp>
      <p:sp>
        <p:nvSpPr>
          <p:cNvPr id="6" name="Slide Number Placeholder 5"/>
          <p:cNvSpPr>
            <a:spLocks noGrp="1"/>
          </p:cNvSpPr>
          <p:nvPr>
            <p:ph type="sldNum" sz="quarter" idx="12"/>
          </p:nvPr>
        </p:nvSpPr>
        <p:spPr/>
        <p:txBody>
          <a:bodyPr/>
          <a:lstStyle/>
          <a:p>
            <a:fld id="{8112D616-0818-4973-A030-B2E50D381603}" type="slidenum">
              <a:rPr lang="nl-BE" smtClean="0"/>
              <a:t>‹nr.›</a:t>
            </a:fld>
            <a:endParaRPr lang="nl-BE"/>
          </a:p>
        </p:txBody>
      </p:sp>
    </p:spTree>
    <p:extLst>
      <p:ext uri="{BB962C8B-B14F-4D97-AF65-F5344CB8AC3E}">
        <p14:creationId xmlns:p14="http://schemas.microsoft.com/office/powerpoint/2010/main" val="41012963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5D18FFE-1B73-4F43-838A-985412FA08AF}" type="datetime1">
              <a:rPr lang="nl-BE" smtClean="0"/>
              <a:t>22/02/2019</a:t>
            </a:fld>
            <a:endParaRPr lang="nl-BE"/>
          </a:p>
        </p:txBody>
      </p:sp>
      <p:sp>
        <p:nvSpPr>
          <p:cNvPr id="5" name="Footer Placeholder 4"/>
          <p:cNvSpPr>
            <a:spLocks noGrp="1"/>
          </p:cNvSpPr>
          <p:nvPr>
            <p:ph type="ftr" sz="quarter" idx="11"/>
          </p:nvPr>
        </p:nvSpPr>
        <p:spPr/>
        <p:txBody>
          <a:bodyPr/>
          <a:lstStyle/>
          <a:p>
            <a:r>
              <a:rPr lang="da-DK"/>
              <a:t>Symposium 23 september 2016 - UGent</a:t>
            </a:r>
            <a:endParaRPr lang="nl-BE"/>
          </a:p>
        </p:txBody>
      </p:sp>
      <p:sp>
        <p:nvSpPr>
          <p:cNvPr id="6" name="Slide Number Placeholder 5"/>
          <p:cNvSpPr>
            <a:spLocks noGrp="1"/>
          </p:cNvSpPr>
          <p:nvPr>
            <p:ph type="sldNum" sz="quarter" idx="12"/>
          </p:nvPr>
        </p:nvSpPr>
        <p:spPr/>
        <p:txBody>
          <a:bodyPr/>
          <a:lstStyle/>
          <a:p>
            <a:fld id="{8112D616-0818-4973-A030-B2E50D381603}" type="slidenum">
              <a:rPr lang="nl-BE" smtClean="0"/>
              <a:t>‹nr.›</a:t>
            </a:fld>
            <a:endParaRPr lang="nl-BE"/>
          </a:p>
        </p:txBody>
      </p:sp>
    </p:spTree>
    <p:extLst>
      <p:ext uri="{BB962C8B-B14F-4D97-AF65-F5344CB8AC3E}">
        <p14:creationId xmlns:p14="http://schemas.microsoft.com/office/powerpoint/2010/main" val="285524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A941ED5-0401-4034-84B3-833879577602}" type="datetime1">
              <a:rPr lang="nl-BE" smtClean="0"/>
              <a:t>22/02/2019</a:t>
            </a:fld>
            <a:endParaRPr lang="nl-BE"/>
          </a:p>
        </p:txBody>
      </p:sp>
      <p:sp>
        <p:nvSpPr>
          <p:cNvPr id="5" name="Footer Placeholder 4"/>
          <p:cNvSpPr>
            <a:spLocks noGrp="1"/>
          </p:cNvSpPr>
          <p:nvPr>
            <p:ph type="ftr" sz="quarter" idx="11"/>
          </p:nvPr>
        </p:nvSpPr>
        <p:spPr/>
        <p:txBody>
          <a:bodyPr/>
          <a:lstStyle/>
          <a:p>
            <a:r>
              <a:rPr lang="da-DK"/>
              <a:t>Symposium 23 september 2016 - UGent</a:t>
            </a:r>
            <a:endParaRPr lang="nl-BE"/>
          </a:p>
        </p:txBody>
      </p:sp>
      <p:sp>
        <p:nvSpPr>
          <p:cNvPr id="6" name="Slide Number Placeholder 5"/>
          <p:cNvSpPr>
            <a:spLocks noGrp="1"/>
          </p:cNvSpPr>
          <p:nvPr>
            <p:ph type="sldNum" sz="quarter" idx="12"/>
          </p:nvPr>
        </p:nvSpPr>
        <p:spPr/>
        <p:txBody>
          <a:bodyPr/>
          <a:lstStyle/>
          <a:p>
            <a:fld id="{8112D616-0818-4973-A030-B2E50D381603}" type="slidenum">
              <a:rPr lang="nl-BE" smtClean="0"/>
              <a:t>‹nr.›</a:t>
            </a:fld>
            <a:endParaRPr lang="nl-BE"/>
          </a:p>
        </p:txBody>
      </p:sp>
    </p:spTree>
    <p:extLst>
      <p:ext uri="{BB962C8B-B14F-4D97-AF65-F5344CB8AC3E}">
        <p14:creationId xmlns:p14="http://schemas.microsoft.com/office/powerpoint/2010/main" val="2682484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 Text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a:t>Klik om stijl te bewerken</a:t>
            </a:r>
            <a:endParaRPr lang="nl-BE" noProof="0" dirty="0"/>
          </a:p>
        </p:txBody>
      </p:sp>
      <p:sp>
        <p:nvSpPr>
          <p:cNvPr id="4" name="Date Placeholder 3"/>
          <p:cNvSpPr>
            <a:spLocks noGrp="1"/>
          </p:cNvSpPr>
          <p:nvPr>
            <p:ph type="dt" sz="half" idx="10"/>
          </p:nvPr>
        </p:nvSpPr>
        <p:spPr/>
        <p:txBody>
          <a:bodyPr/>
          <a:lstStyle/>
          <a:p>
            <a:fld id="{2FDC1FCC-EB7D-4AF7-ACC0-3445F952C17D}" type="datetimeFigureOut">
              <a:rPr lang="nl-BE" smtClean="0"/>
              <a:t>22/02/2019</a:t>
            </a:fld>
            <a:endParaRPr lang="nl-BE"/>
          </a:p>
        </p:txBody>
      </p:sp>
      <p:sp>
        <p:nvSpPr>
          <p:cNvPr id="5" name="Footer Placeholder 4"/>
          <p:cNvSpPr>
            <a:spLocks noGrp="1"/>
          </p:cNvSpPr>
          <p:nvPr>
            <p:ph type="ftr" sz="quarter" idx="11"/>
          </p:nvPr>
        </p:nvSpPr>
        <p:spPr/>
        <p:txBody>
          <a:bodyPr/>
          <a:lstStyle/>
          <a:p>
            <a:endParaRPr lang="nl-BE"/>
          </a:p>
        </p:txBody>
      </p:sp>
      <p:sp>
        <p:nvSpPr>
          <p:cNvPr id="8" name="Picture Placeholder 7"/>
          <p:cNvSpPr>
            <a:spLocks noGrp="1"/>
          </p:cNvSpPr>
          <p:nvPr>
            <p:ph type="pic" sz="quarter" idx="13" hasCustomPrompt="1"/>
          </p:nvPr>
        </p:nvSpPr>
        <p:spPr>
          <a:xfrm>
            <a:off x="7105117" y="964630"/>
            <a:ext cx="4429958" cy="4568906"/>
          </a:xfrm>
        </p:spPr>
        <p:txBody>
          <a:bodyPr/>
          <a:lstStyle>
            <a:lvl1pPr marL="60273" indent="0">
              <a:buNone/>
              <a:defRPr>
                <a:solidFill>
                  <a:schemeClr val="bg1">
                    <a:lumMod val="50000"/>
                  </a:schemeClr>
                </a:solidFill>
              </a:defRPr>
            </a:lvl1pPr>
          </a:lstStyle>
          <a:p>
            <a:r>
              <a:rPr lang="nl-BE" noProof="0" dirty="0"/>
              <a:t>Photo</a:t>
            </a:r>
          </a:p>
        </p:txBody>
      </p:sp>
      <p:sp>
        <p:nvSpPr>
          <p:cNvPr id="9" name="Slide Number Placeholder 5"/>
          <p:cNvSpPr>
            <a:spLocks noGrp="1"/>
          </p:cNvSpPr>
          <p:nvPr>
            <p:ph type="sldNum" sz="quarter" idx="4"/>
          </p:nvPr>
        </p:nvSpPr>
        <p:spPr>
          <a:xfrm>
            <a:off x="10962754" y="6292057"/>
            <a:ext cx="648236" cy="365125"/>
          </a:xfrm>
          <a:prstGeom prst="rect">
            <a:avLst/>
          </a:prstGeom>
        </p:spPr>
        <p:txBody>
          <a:bodyPr vert="horz" lIns="91440" tIns="45720" rIns="91440" bIns="45720" rtlCol="0" anchor="ctr"/>
          <a:lstStyle>
            <a:lvl1pPr algn="r">
              <a:defRPr sz="1200">
                <a:solidFill>
                  <a:srgbClr val="1E64C8"/>
                </a:solidFill>
              </a:defRPr>
            </a:lvl1pPr>
          </a:lstStyle>
          <a:p>
            <a:fld id="{B742C79B-C1F9-48EF-95FA-EDBD3FCB2A7A}" type="slidenum">
              <a:rPr lang="nl-BE" smtClean="0"/>
              <a:t>‹nr.›</a:t>
            </a:fld>
            <a:endParaRPr lang="nl-BE"/>
          </a:p>
        </p:txBody>
      </p:sp>
      <p:sp>
        <p:nvSpPr>
          <p:cNvPr id="12" name="Content Placeholder 2"/>
          <p:cNvSpPr>
            <a:spLocks noGrp="1"/>
          </p:cNvSpPr>
          <p:nvPr>
            <p:ph idx="1" hasCustomPrompt="1"/>
          </p:nvPr>
        </p:nvSpPr>
        <p:spPr>
          <a:xfrm>
            <a:off x="587725" y="839787"/>
            <a:ext cx="5936144" cy="4708125"/>
          </a:xfrm>
        </p:spPr>
        <p:txBody>
          <a:bodyPr/>
          <a:lstStyle>
            <a:lvl1pPr defTabSz="321457">
              <a:lnSpc>
                <a:spcPct val="120000"/>
              </a:lnSpc>
              <a:defRPr/>
            </a:lvl1pPr>
            <a:lvl2pPr>
              <a:lnSpc>
                <a:spcPct val="120000"/>
              </a:lnSpc>
              <a:defRPr/>
            </a:lvl2pPr>
            <a:lvl3pPr defTabSz="321457">
              <a:lnSpc>
                <a:spcPct val="120000"/>
              </a:lnSpc>
              <a:defRPr/>
            </a:lvl3pPr>
            <a:lvl4pPr defTabSz="321457">
              <a:lnSpc>
                <a:spcPct val="120000"/>
              </a:lnSpc>
              <a:defRPr/>
            </a:lvl4pPr>
            <a:lvl5pPr defTabSz="321457">
              <a:lnSpc>
                <a:spcPct val="120000"/>
              </a:lnSpc>
              <a:defRPr/>
            </a:lvl5pPr>
          </a:lstStyle>
          <a:p>
            <a:pPr lvl="0"/>
            <a:r>
              <a:rPr lang="nl-BE" noProof="0" dirty="0"/>
              <a:t>Click </a:t>
            </a:r>
            <a:r>
              <a:rPr lang="nl-BE" noProof="0" dirty="0" err="1"/>
              <a:t>to</a:t>
            </a:r>
            <a:r>
              <a:rPr lang="nl-BE" noProof="0" dirty="0"/>
              <a:t> </a:t>
            </a:r>
            <a:r>
              <a:rPr lang="nl-BE" noProof="0" dirty="0" err="1"/>
              <a:t>edit</a:t>
            </a:r>
            <a:r>
              <a:rPr lang="nl-BE" noProof="0" dirty="0"/>
              <a:t> Master </a:t>
            </a:r>
            <a:r>
              <a:rPr lang="nl-BE" noProof="0" dirty="0" err="1"/>
              <a:t>text</a:t>
            </a:r>
            <a:r>
              <a:rPr lang="nl-BE" noProof="0" dirty="0"/>
              <a:t> </a:t>
            </a:r>
            <a:r>
              <a:rPr lang="nl-BE" noProof="0" dirty="0" err="1"/>
              <a:t>styles</a:t>
            </a:r>
            <a:endParaRPr lang="nl-BE" noProof="0" dirty="0"/>
          </a:p>
          <a:p>
            <a:pPr lvl="1"/>
            <a:r>
              <a:rPr lang="nl-BE" noProof="0" dirty="0"/>
              <a:t>Second level</a:t>
            </a:r>
          </a:p>
          <a:p>
            <a:pPr lvl="2"/>
            <a:r>
              <a:rPr lang="nl-BE" noProof="0" dirty="0" err="1"/>
              <a:t>Third</a:t>
            </a:r>
            <a:r>
              <a:rPr lang="nl-BE" noProof="0" dirty="0"/>
              <a:t> level</a:t>
            </a:r>
          </a:p>
        </p:txBody>
      </p:sp>
    </p:spTree>
    <p:extLst>
      <p:ext uri="{BB962C8B-B14F-4D97-AF65-F5344CB8AC3E}">
        <p14:creationId xmlns:p14="http://schemas.microsoft.com/office/powerpoint/2010/main" val="315452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552649C-6370-4F09-A524-1CD62BF18E5D}" type="datetime1">
              <a:rPr lang="nl-BE" smtClean="0"/>
              <a:t>22/02/2019</a:t>
            </a:fld>
            <a:endParaRPr lang="nl-BE"/>
          </a:p>
        </p:txBody>
      </p:sp>
      <p:sp>
        <p:nvSpPr>
          <p:cNvPr id="5" name="Footer Placeholder 4"/>
          <p:cNvSpPr>
            <a:spLocks noGrp="1"/>
          </p:cNvSpPr>
          <p:nvPr>
            <p:ph type="ftr" sz="quarter" idx="11"/>
          </p:nvPr>
        </p:nvSpPr>
        <p:spPr/>
        <p:txBody>
          <a:bodyPr/>
          <a:lstStyle/>
          <a:p>
            <a:r>
              <a:rPr lang="da-DK"/>
              <a:t>Symposium 23 september 2016 - UGent</a:t>
            </a:r>
            <a:endParaRPr lang="nl-BE"/>
          </a:p>
        </p:txBody>
      </p:sp>
      <p:sp>
        <p:nvSpPr>
          <p:cNvPr id="6" name="Slide Number Placeholder 5"/>
          <p:cNvSpPr>
            <a:spLocks noGrp="1"/>
          </p:cNvSpPr>
          <p:nvPr>
            <p:ph type="sldNum" sz="quarter" idx="12"/>
          </p:nvPr>
        </p:nvSpPr>
        <p:spPr/>
        <p:txBody>
          <a:bodyPr/>
          <a:lstStyle/>
          <a:p>
            <a:fld id="{8112D616-0818-4973-A030-B2E50D381603}" type="slidenum">
              <a:rPr lang="nl-BE" smtClean="0"/>
              <a:t>‹nr.›</a:t>
            </a:fld>
            <a:endParaRPr lang="nl-BE"/>
          </a:p>
        </p:txBody>
      </p:sp>
    </p:spTree>
    <p:extLst>
      <p:ext uri="{BB962C8B-B14F-4D97-AF65-F5344CB8AC3E}">
        <p14:creationId xmlns:p14="http://schemas.microsoft.com/office/powerpoint/2010/main" val="2895876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719B80BC-262B-42C3-889C-C3C2E4EABF5A}" type="datetime1">
              <a:rPr lang="nl-BE" smtClean="0"/>
              <a:t>22/02/2019</a:t>
            </a:fld>
            <a:endParaRPr lang="nl-BE"/>
          </a:p>
        </p:txBody>
      </p:sp>
      <p:sp>
        <p:nvSpPr>
          <p:cNvPr id="5" name="Footer Placeholder 4"/>
          <p:cNvSpPr>
            <a:spLocks noGrp="1"/>
          </p:cNvSpPr>
          <p:nvPr>
            <p:ph type="ftr" sz="quarter" idx="11"/>
          </p:nvPr>
        </p:nvSpPr>
        <p:spPr/>
        <p:txBody>
          <a:bodyPr/>
          <a:lstStyle/>
          <a:p>
            <a:r>
              <a:rPr lang="da-DK"/>
              <a:t>Symposium 23 september 2016 - UGent</a:t>
            </a:r>
            <a:endParaRPr lang="nl-BE"/>
          </a:p>
        </p:txBody>
      </p:sp>
      <p:sp>
        <p:nvSpPr>
          <p:cNvPr id="6" name="Slide Number Placeholder 5"/>
          <p:cNvSpPr>
            <a:spLocks noGrp="1"/>
          </p:cNvSpPr>
          <p:nvPr>
            <p:ph type="sldNum" sz="quarter" idx="12"/>
          </p:nvPr>
        </p:nvSpPr>
        <p:spPr/>
        <p:txBody>
          <a:bodyPr/>
          <a:lstStyle/>
          <a:p>
            <a:fld id="{8112D616-0818-4973-A030-B2E50D381603}" type="slidenum">
              <a:rPr lang="nl-BE" smtClean="0"/>
              <a:t>‹nr.›</a:t>
            </a:fld>
            <a:endParaRPr lang="nl-BE"/>
          </a:p>
        </p:txBody>
      </p:sp>
    </p:spTree>
    <p:extLst>
      <p:ext uri="{BB962C8B-B14F-4D97-AF65-F5344CB8AC3E}">
        <p14:creationId xmlns:p14="http://schemas.microsoft.com/office/powerpoint/2010/main" val="1403830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33FCD81C-7A0B-464C-9346-6D43B9B52404}" type="datetime1">
              <a:rPr lang="nl-BE" smtClean="0"/>
              <a:t>22/02/2019</a:t>
            </a:fld>
            <a:endParaRPr lang="nl-BE"/>
          </a:p>
        </p:txBody>
      </p:sp>
      <p:sp>
        <p:nvSpPr>
          <p:cNvPr id="6" name="Footer Placeholder 5"/>
          <p:cNvSpPr>
            <a:spLocks noGrp="1"/>
          </p:cNvSpPr>
          <p:nvPr>
            <p:ph type="ftr" sz="quarter" idx="11"/>
          </p:nvPr>
        </p:nvSpPr>
        <p:spPr/>
        <p:txBody>
          <a:bodyPr/>
          <a:lstStyle/>
          <a:p>
            <a:r>
              <a:rPr lang="da-DK"/>
              <a:t>Symposium 23 september 2016 - UGent</a:t>
            </a:r>
            <a:endParaRPr lang="nl-BE"/>
          </a:p>
        </p:txBody>
      </p:sp>
      <p:sp>
        <p:nvSpPr>
          <p:cNvPr id="7" name="Slide Number Placeholder 6"/>
          <p:cNvSpPr>
            <a:spLocks noGrp="1"/>
          </p:cNvSpPr>
          <p:nvPr>
            <p:ph type="sldNum" sz="quarter" idx="12"/>
          </p:nvPr>
        </p:nvSpPr>
        <p:spPr/>
        <p:txBody>
          <a:bodyPr/>
          <a:lstStyle/>
          <a:p>
            <a:fld id="{8112D616-0818-4973-A030-B2E50D381603}" type="slidenum">
              <a:rPr lang="nl-BE" smtClean="0"/>
              <a:t>‹nr.›</a:t>
            </a:fld>
            <a:endParaRPr lang="nl-BE"/>
          </a:p>
        </p:txBody>
      </p:sp>
    </p:spTree>
    <p:extLst>
      <p:ext uri="{BB962C8B-B14F-4D97-AF65-F5344CB8AC3E}">
        <p14:creationId xmlns:p14="http://schemas.microsoft.com/office/powerpoint/2010/main" val="3671516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3D905A39-7AC0-4588-81D6-6C66C239B5A2}" type="datetime1">
              <a:rPr lang="nl-BE" smtClean="0"/>
              <a:t>22/02/2019</a:t>
            </a:fld>
            <a:endParaRPr lang="nl-BE"/>
          </a:p>
        </p:txBody>
      </p:sp>
      <p:sp>
        <p:nvSpPr>
          <p:cNvPr id="8" name="Footer Placeholder 7"/>
          <p:cNvSpPr>
            <a:spLocks noGrp="1"/>
          </p:cNvSpPr>
          <p:nvPr>
            <p:ph type="ftr" sz="quarter" idx="11"/>
          </p:nvPr>
        </p:nvSpPr>
        <p:spPr/>
        <p:txBody>
          <a:bodyPr/>
          <a:lstStyle/>
          <a:p>
            <a:r>
              <a:rPr lang="da-DK"/>
              <a:t>Symposium 23 september 2016 - UGent</a:t>
            </a:r>
            <a:endParaRPr lang="nl-BE"/>
          </a:p>
        </p:txBody>
      </p:sp>
      <p:sp>
        <p:nvSpPr>
          <p:cNvPr id="9" name="Slide Number Placeholder 8"/>
          <p:cNvSpPr>
            <a:spLocks noGrp="1"/>
          </p:cNvSpPr>
          <p:nvPr>
            <p:ph type="sldNum" sz="quarter" idx="12"/>
          </p:nvPr>
        </p:nvSpPr>
        <p:spPr/>
        <p:txBody>
          <a:bodyPr/>
          <a:lstStyle/>
          <a:p>
            <a:fld id="{8112D616-0818-4973-A030-B2E50D381603}" type="slidenum">
              <a:rPr lang="nl-BE" smtClean="0"/>
              <a:t>‹nr.›</a:t>
            </a:fld>
            <a:endParaRPr lang="nl-BE"/>
          </a:p>
        </p:txBody>
      </p:sp>
    </p:spTree>
    <p:extLst>
      <p:ext uri="{BB962C8B-B14F-4D97-AF65-F5344CB8AC3E}">
        <p14:creationId xmlns:p14="http://schemas.microsoft.com/office/powerpoint/2010/main" val="2461995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EC36C791-A7E0-4123-ABEE-363C73A6222C}" type="datetime1">
              <a:rPr lang="nl-BE" smtClean="0"/>
              <a:t>22/02/2019</a:t>
            </a:fld>
            <a:endParaRPr lang="nl-BE"/>
          </a:p>
        </p:txBody>
      </p:sp>
      <p:sp>
        <p:nvSpPr>
          <p:cNvPr id="4" name="Footer Placeholder 3"/>
          <p:cNvSpPr>
            <a:spLocks noGrp="1"/>
          </p:cNvSpPr>
          <p:nvPr>
            <p:ph type="ftr" sz="quarter" idx="11"/>
          </p:nvPr>
        </p:nvSpPr>
        <p:spPr/>
        <p:txBody>
          <a:bodyPr/>
          <a:lstStyle/>
          <a:p>
            <a:r>
              <a:rPr lang="da-DK"/>
              <a:t>Symposium 23 september 2016 - UGent</a:t>
            </a:r>
            <a:endParaRPr lang="nl-BE"/>
          </a:p>
        </p:txBody>
      </p:sp>
      <p:sp>
        <p:nvSpPr>
          <p:cNvPr id="5" name="Slide Number Placeholder 4"/>
          <p:cNvSpPr>
            <a:spLocks noGrp="1"/>
          </p:cNvSpPr>
          <p:nvPr>
            <p:ph type="sldNum" sz="quarter" idx="12"/>
          </p:nvPr>
        </p:nvSpPr>
        <p:spPr/>
        <p:txBody>
          <a:bodyPr/>
          <a:lstStyle/>
          <a:p>
            <a:fld id="{8112D616-0818-4973-A030-B2E50D381603}" type="slidenum">
              <a:rPr lang="nl-BE" smtClean="0"/>
              <a:t>‹nr.›</a:t>
            </a:fld>
            <a:endParaRPr lang="nl-BE"/>
          </a:p>
        </p:txBody>
      </p:sp>
    </p:spTree>
    <p:extLst>
      <p:ext uri="{BB962C8B-B14F-4D97-AF65-F5344CB8AC3E}">
        <p14:creationId xmlns:p14="http://schemas.microsoft.com/office/powerpoint/2010/main" val="1822384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FCCC2-7E30-4E33-A7B4-ADD9807EB0E1}" type="datetime1">
              <a:rPr lang="nl-BE" smtClean="0"/>
              <a:t>22/02/2019</a:t>
            </a:fld>
            <a:endParaRPr lang="nl-BE"/>
          </a:p>
        </p:txBody>
      </p:sp>
      <p:sp>
        <p:nvSpPr>
          <p:cNvPr id="3" name="Footer Placeholder 2"/>
          <p:cNvSpPr>
            <a:spLocks noGrp="1"/>
          </p:cNvSpPr>
          <p:nvPr>
            <p:ph type="ftr" sz="quarter" idx="11"/>
          </p:nvPr>
        </p:nvSpPr>
        <p:spPr/>
        <p:txBody>
          <a:bodyPr/>
          <a:lstStyle/>
          <a:p>
            <a:r>
              <a:rPr lang="da-DK"/>
              <a:t>Symposium 23 september 2016 - UGent</a:t>
            </a:r>
            <a:endParaRPr lang="nl-BE"/>
          </a:p>
        </p:txBody>
      </p:sp>
      <p:sp>
        <p:nvSpPr>
          <p:cNvPr id="4" name="Slide Number Placeholder 3"/>
          <p:cNvSpPr>
            <a:spLocks noGrp="1"/>
          </p:cNvSpPr>
          <p:nvPr>
            <p:ph type="sldNum" sz="quarter" idx="12"/>
          </p:nvPr>
        </p:nvSpPr>
        <p:spPr/>
        <p:txBody>
          <a:bodyPr/>
          <a:lstStyle/>
          <a:p>
            <a:fld id="{8112D616-0818-4973-A030-B2E50D381603}" type="slidenum">
              <a:rPr lang="nl-BE" smtClean="0"/>
              <a:t>‹nr.›</a:t>
            </a:fld>
            <a:endParaRPr lang="nl-BE"/>
          </a:p>
        </p:txBody>
      </p:sp>
    </p:spTree>
    <p:extLst>
      <p:ext uri="{BB962C8B-B14F-4D97-AF65-F5344CB8AC3E}">
        <p14:creationId xmlns:p14="http://schemas.microsoft.com/office/powerpoint/2010/main" val="3606212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F9B046C6-1F05-4BB3-84C7-99BCF3F720CB}" type="datetime1">
              <a:rPr lang="nl-BE" smtClean="0"/>
              <a:t>22/02/2019</a:t>
            </a:fld>
            <a:endParaRPr lang="nl-BE"/>
          </a:p>
        </p:txBody>
      </p:sp>
      <p:sp>
        <p:nvSpPr>
          <p:cNvPr id="6" name="Footer Placeholder 5"/>
          <p:cNvSpPr>
            <a:spLocks noGrp="1"/>
          </p:cNvSpPr>
          <p:nvPr>
            <p:ph type="ftr" sz="quarter" idx="11"/>
          </p:nvPr>
        </p:nvSpPr>
        <p:spPr/>
        <p:txBody>
          <a:bodyPr/>
          <a:lstStyle/>
          <a:p>
            <a:r>
              <a:rPr lang="da-DK"/>
              <a:t>Symposium 23 september 2016 - UGent</a:t>
            </a:r>
            <a:endParaRPr lang="nl-BE"/>
          </a:p>
        </p:txBody>
      </p:sp>
      <p:sp>
        <p:nvSpPr>
          <p:cNvPr id="7" name="Slide Number Placeholder 6"/>
          <p:cNvSpPr>
            <a:spLocks noGrp="1"/>
          </p:cNvSpPr>
          <p:nvPr>
            <p:ph type="sldNum" sz="quarter" idx="12"/>
          </p:nvPr>
        </p:nvSpPr>
        <p:spPr/>
        <p:txBody>
          <a:bodyPr/>
          <a:lstStyle/>
          <a:p>
            <a:fld id="{8112D616-0818-4973-A030-B2E50D381603}" type="slidenum">
              <a:rPr lang="nl-BE" smtClean="0"/>
              <a:t>‹nr.›</a:t>
            </a:fld>
            <a:endParaRPr lang="nl-BE"/>
          </a:p>
        </p:txBody>
      </p:sp>
    </p:spTree>
    <p:extLst>
      <p:ext uri="{BB962C8B-B14F-4D97-AF65-F5344CB8AC3E}">
        <p14:creationId xmlns:p14="http://schemas.microsoft.com/office/powerpoint/2010/main" val="264696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755AD5CA-A55B-4F69-9895-AAF33EA61BFC}" type="datetime1">
              <a:rPr lang="nl-BE" smtClean="0"/>
              <a:t>22/02/2019</a:t>
            </a:fld>
            <a:endParaRPr lang="nl-BE"/>
          </a:p>
        </p:txBody>
      </p:sp>
      <p:sp>
        <p:nvSpPr>
          <p:cNvPr id="6" name="Footer Placeholder 5"/>
          <p:cNvSpPr>
            <a:spLocks noGrp="1"/>
          </p:cNvSpPr>
          <p:nvPr>
            <p:ph type="ftr" sz="quarter" idx="11"/>
          </p:nvPr>
        </p:nvSpPr>
        <p:spPr/>
        <p:txBody>
          <a:bodyPr/>
          <a:lstStyle/>
          <a:p>
            <a:r>
              <a:rPr lang="da-DK"/>
              <a:t>Symposium 23 september 2016 - UGent</a:t>
            </a:r>
            <a:endParaRPr lang="nl-BE"/>
          </a:p>
        </p:txBody>
      </p:sp>
      <p:sp>
        <p:nvSpPr>
          <p:cNvPr id="7" name="Slide Number Placeholder 6"/>
          <p:cNvSpPr>
            <a:spLocks noGrp="1"/>
          </p:cNvSpPr>
          <p:nvPr>
            <p:ph type="sldNum" sz="quarter" idx="12"/>
          </p:nvPr>
        </p:nvSpPr>
        <p:spPr/>
        <p:txBody>
          <a:bodyPr/>
          <a:lstStyle/>
          <a:p>
            <a:fld id="{8112D616-0818-4973-A030-B2E50D381603}" type="slidenum">
              <a:rPr lang="nl-BE" smtClean="0"/>
              <a:t>‹nr.›</a:t>
            </a:fld>
            <a:endParaRPr lang="nl-BE"/>
          </a:p>
        </p:txBody>
      </p:sp>
    </p:spTree>
    <p:extLst>
      <p:ext uri="{BB962C8B-B14F-4D97-AF65-F5344CB8AC3E}">
        <p14:creationId xmlns:p14="http://schemas.microsoft.com/office/powerpoint/2010/main" val="579953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lumMod val="104000"/>
              </a:schemeClr>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dirty="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FCBDFB5-AF0E-4B7D-9006-A3B9EA24A2A8}" type="datetime1">
              <a:rPr lang="nl-BE" smtClean="0"/>
              <a:t>22/02/2019</a:t>
            </a:fld>
            <a:endParaRPr lang="nl-B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da-DK"/>
              <a:t>Symposium 23 september 2016 - UGent</a:t>
            </a:r>
            <a:endParaRPr lang="nl-B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112D616-0818-4973-A030-B2E50D381603}" type="slidenum">
              <a:rPr lang="nl-BE" smtClean="0"/>
              <a:t>‹nr.›</a:t>
            </a:fld>
            <a:endParaRPr lang="nl-BE"/>
          </a:p>
        </p:txBody>
      </p:sp>
    </p:spTree>
    <p:extLst>
      <p:ext uri="{BB962C8B-B14F-4D97-AF65-F5344CB8AC3E}">
        <p14:creationId xmlns:p14="http://schemas.microsoft.com/office/powerpoint/2010/main" val="205263775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hf sldNum="0" hdr="0" ftr="0" dt="0"/>
  <p:txStyles>
    <p:titleStyle>
      <a:lvl1pPr algn="l" defTabSz="457200" rtl="0" eaLnBrk="1" latinLnBrk="0" hangingPunct="1">
        <a:spcBef>
          <a:spcPct val="0"/>
        </a:spcBef>
        <a:buNone/>
        <a:defRPr sz="3600" kern="1200">
          <a:solidFill>
            <a:schemeClr val="accent1"/>
          </a:solidFill>
          <a:latin typeface="UGent Panno Text Medium" panose="02000606040000040003"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UGent Panno Text Medium" panose="02000606040000040003" pitchFamily="2" charset="0"/>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UGent Panno Text Medium" panose="02000606040000040003" pitchFamily="2"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UGent Panno Text Medium" panose="02000606040000040003" pitchFamily="2"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UGent Panno Text Medium" panose="02000606040000040003" pitchFamily="2"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UGent Panno Text Medium" panose="02000606040000040003" pitchFamily="2"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wiki.psychiatrienet.nl/index.php/Stop-citalopram"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www.farmaka.be/nl/formularium/152?search_term=fra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farmaka.b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medicijngebruik.n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1164401" y="2385732"/>
            <a:ext cx="9946996" cy="2508386"/>
          </a:xfrm>
        </p:spPr>
        <p:txBody>
          <a:bodyPr/>
          <a:lstStyle/>
          <a:p>
            <a:pPr algn="ctr"/>
            <a:r>
              <a:rPr lang="nl-NL" sz="4000" dirty="0"/>
              <a:t>MFO-programma</a:t>
            </a:r>
            <a:br>
              <a:rPr lang="nl-NL" sz="4000" dirty="0"/>
            </a:br>
            <a:r>
              <a:rPr lang="nl-NL" sz="3600" dirty="0"/>
              <a:t>“Medicatienazicht </a:t>
            </a:r>
            <a:r>
              <a:rPr lang="nl-BE" sz="3600" dirty="0"/>
              <a:t>bij risicopatiënten met polyfarmacie”</a:t>
            </a:r>
            <a:br>
              <a:rPr lang="nl-BE" sz="3600" dirty="0"/>
            </a:br>
            <a:br>
              <a:rPr lang="nl-BE" sz="3600" dirty="0"/>
            </a:br>
            <a:r>
              <a:rPr lang="nl-BE" sz="3600" dirty="0"/>
              <a:t>MFO-avond 1</a:t>
            </a:r>
            <a:endParaRPr lang="nl-BE" dirty="0"/>
          </a:p>
        </p:txBody>
      </p:sp>
      <p:sp>
        <p:nvSpPr>
          <p:cNvPr id="5" name="Rechthoek 4"/>
          <p:cNvSpPr/>
          <p:nvPr/>
        </p:nvSpPr>
        <p:spPr>
          <a:xfrm>
            <a:off x="164004" y="5411940"/>
            <a:ext cx="2356735" cy="1323439"/>
          </a:xfrm>
          <a:prstGeom prst="rect">
            <a:avLst/>
          </a:prstGeom>
        </p:spPr>
        <p:txBody>
          <a:bodyPr wrap="none">
            <a:spAutoFit/>
          </a:bodyPr>
          <a:lstStyle/>
          <a:p>
            <a:pPr lvl="0">
              <a:defRPr/>
            </a:pPr>
            <a:r>
              <a:rPr lang="nl-NL" sz="2000" b="1" dirty="0">
                <a:solidFill>
                  <a:prstClr val="black"/>
                </a:solidFill>
                <a:latin typeface="UGent Panno Text Medium" panose="02000606040000040003" pitchFamily="2" charset="0"/>
              </a:rPr>
              <a:t>Opgesteld door </a:t>
            </a:r>
          </a:p>
          <a:p>
            <a:pPr lvl="0">
              <a:defRPr/>
            </a:pPr>
            <a:r>
              <a:rPr lang="nl-NL" sz="2000" dirty="0">
                <a:solidFill>
                  <a:prstClr val="black"/>
                </a:solidFill>
                <a:latin typeface="UGent Panno Text Medium" panose="02000606040000040003" pitchFamily="2" charset="0"/>
              </a:rPr>
              <a:t>Dr. Ellen Van Leeuwen</a:t>
            </a:r>
          </a:p>
          <a:p>
            <a:pPr lvl="0">
              <a:defRPr/>
            </a:pPr>
            <a:r>
              <a:rPr lang="nl-NL" sz="2000" dirty="0">
                <a:solidFill>
                  <a:prstClr val="black"/>
                </a:solidFill>
                <a:latin typeface="UGent Panno Text Medium" panose="02000606040000040003" pitchFamily="2" charset="0"/>
              </a:rPr>
              <a:t>Dr. Apr. Eline Tommelein</a:t>
            </a:r>
          </a:p>
          <a:p>
            <a:pPr lvl="0">
              <a:defRPr/>
            </a:pPr>
            <a:r>
              <a:rPr lang="nl-NL" sz="2000" dirty="0">
                <a:solidFill>
                  <a:prstClr val="black"/>
                </a:solidFill>
                <a:latin typeface="UGent Panno Text Medium" panose="02000606040000040003" pitchFamily="2" charset="0"/>
              </a:rPr>
              <a:t>Apr. Katrien Foubert</a:t>
            </a:r>
            <a:endParaRPr lang="nl-BE" sz="2000" dirty="0">
              <a:solidFill>
                <a:prstClr val="black"/>
              </a:solidFill>
              <a:latin typeface="UGent Panno Text Medium" panose="02000606040000040003" pitchFamily="2" charset="0"/>
            </a:endParaRPr>
          </a:p>
        </p:txBody>
      </p:sp>
      <p:pic>
        <p:nvPicPr>
          <p:cNvPr id="7" name="Afbeelding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004" y="70474"/>
            <a:ext cx="2000793" cy="1600972"/>
          </a:xfrm>
          <a:prstGeom prst="rect">
            <a:avLst/>
          </a:prstGeom>
        </p:spPr>
      </p:pic>
      <p:pic>
        <p:nvPicPr>
          <p:cNvPr id="10" name="Afbeelding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73513" y="700"/>
            <a:ext cx="4018487" cy="1205490"/>
          </a:xfrm>
          <a:prstGeom prst="rect">
            <a:avLst/>
          </a:prstGeom>
        </p:spPr>
      </p:pic>
      <p:pic>
        <p:nvPicPr>
          <p:cNvPr id="3" name="Afbeelding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73513" y="653909"/>
            <a:ext cx="4144087" cy="1381363"/>
          </a:xfrm>
          <a:prstGeom prst="rect">
            <a:avLst/>
          </a:prstGeom>
        </p:spPr>
      </p:pic>
    </p:spTree>
    <p:extLst>
      <p:ext uri="{BB962C8B-B14F-4D97-AF65-F5344CB8AC3E}">
        <p14:creationId xmlns:p14="http://schemas.microsoft.com/office/powerpoint/2010/main" val="1610717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Preventie </a:t>
            </a:r>
            <a:r>
              <a:rPr lang="nl-BE" dirty="0" err="1"/>
              <a:t>GGPs</a:t>
            </a:r>
            <a:r>
              <a:rPr lang="nl-BE" dirty="0"/>
              <a:t>: medicatienazicht </a:t>
            </a:r>
          </a:p>
        </p:txBody>
      </p:sp>
      <p:sp>
        <p:nvSpPr>
          <p:cNvPr id="3" name="Tijdelijke aanduiding voor inhoud 2"/>
          <p:cNvSpPr>
            <a:spLocks noGrp="1"/>
          </p:cNvSpPr>
          <p:nvPr>
            <p:ph idx="1"/>
          </p:nvPr>
        </p:nvSpPr>
        <p:spPr>
          <a:xfrm>
            <a:off x="790587" y="1602337"/>
            <a:ext cx="10760947" cy="4601693"/>
          </a:xfrm>
        </p:spPr>
        <p:txBody>
          <a:bodyPr>
            <a:normAutofit/>
          </a:bodyPr>
          <a:lstStyle/>
          <a:p>
            <a:pPr marL="0" indent="0">
              <a:buNone/>
            </a:pPr>
            <a:r>
              <a:rPr lang="nl-BE" sz="2200" dirty="0"/>
              <a:t> =  Gestructureerd, periodiek en kritisch nazicht van de farmacotherapie:</a:t>
            </a:r>
          </a:p>
          <a:p>
            <a:pPr marL="0" indent="0">
              <a:buNone/>
            </a:pPr>
            <a:endParaRPr lang="nl-BE" dirty="0"/>
          </a:p>
          <a:p>
            <a:pPr lvl="1">
              <a:buFont typeface="Wingdings 3" panose="05040102010807070707" pitchFamily="18" charset="2"/>
              <a:buChar char=""/>
            </a:pPr>
            <a:r>
              <a:rPr lang="nl-BE" sz="1800" dirty="0"/>
              <a:t> ↓ </a:t>
            </a:r>
            <a:r>
              <a:rPr lang="nl-BE" sz="1800" dirty="0" err="1"/>
              <a:t>Overgebruik</a:t>
            </a:r>
            <a:r>
              <a:rPr lang="nl-BE" sz="1800" dirty="0"/>
              <a:t> / Ondergebruik / Foutief gebruik  </a:t>
            </a:r>
          </a:p>
          <a:p>
            <a:pPr lvl="1"/>
            <a:r>
              <a:rPr lang="nl-BE" sz="1800" dirty="0"/>
              <a:t> ↓ Medicatiegebruik (# GM per persoon)</a:t>
            </a:r>
          </a:p>
          <a:p>
            <a:pPr lvl="1"/>
            <a:r>
              <a:rPr lang="nl-BE" sz="1800" dirty="0"/>
              <a:t> ↓ Geneesmiddelkosten</a:t>
            </a:r>
          </a:p>
          <a:p>
            <a:pPr lvl="1"/>
            <a:r>
              <a:rPr lang="nl-BE" sz="1800" dirty="0"/>
              <a:t> ↓ Hospitalisaties</a:t>
            </a:r>
          </a:p>
          <a:p>
            <a:pPr lvl="1"/>
            <a:r>
              <a:rPr lang="nl-NL" sz="1800" dirty="0"/>
              <a:t> ↑ GH-</a:t>
            </a:r>
            <a:r>
              <a:rPr lang="nl-BE" sz="1800" dirty="0"/>
              <a:t>gerelateerde uitkomsten</a:t>
            </a:r>
          </a:p>
          <a:p>
            <a:pPr lvl="1"/>
            <a:r>
              <a:rPr lang="nl-BE" sz="1800" dirty="0"/>
              <a:t>  Bloeddrukcontrole, valincidenten…</a:t>
            </a:r>
          </a:p>
          <a:p>
            <a:pPr marL="384048" lvl="2" indent="0">
              <a:buNone/>
            </a:pPr>
            <a:endParaRPr lang="nl-BE" sz="2000" dirty="0"/>
          </a:p>
          <a:p>
            <a:r>
              <a:rPr lang="nl-BE" sz="2200" dirty="0"/>
              <a:t> Vooral nuttig in de 1e lijn </a:t>
            </a:r>
            <a:r>
              <a:rPr lang="nl-NL" sz="2200" dirty="0"/>
              <a:t>→</a:t>
            </a:r>
            <a:r>
              <a:rPr lang="nl-BE" sz="2200" dirty="0">
                <a:sym typeface="Wingdings" panose="05000000000000000000" pitchFamily="2" charset="2"/>
              </a:rPr>
              <a:t> voorkómen van hospitalisaties</a:t>
            </a:r>
          </a:p>
          <a:p>
            <a:endParaRPr lang="nl-BE" sz="2000" dirty="0"/>
          </a:p>
          <a:p>
            <a:endParaRPr lang="nl-BE" sz="2000" dirty="0"/>
          </a:p>
          <a:p>
            <a:pPr marL="201168" lvl="1" indent="0">
              <a:buNone/>
            </a:pPr>
            <a:endParaRPr lang="nl-BE" sz="1200" i="1" dirty="0"/>
          </a:p>
          <a:p>
            <a:pPr marL="201168" lvl="1" indent="0">
              <a:buNone/>
            </a:pPr>
            <a:endParaRPr lang="nl-BE" sz="1200" i="1" dirty="0"/>
          </a:p>
          <a:p>
            <a:pPr marL="201168" lvl="1" indent="0">
              <a:buNone/>
            </a:pPr>
            <a:endParaRPr lang="nl-BE" sz="1200" i="1" dirty="0"/>
          </a:p>
          <a:p>
            <a:pPr marL="201168" lvl="1" indent="0">
              <a:buNone/>
            </a:pPr>
            <a:endParaRPr lang="en-US" sz="1200" i="1" dirty="0"/>
          </a:p>
          <a:p>
            <a:pPr marL="201168" lvl="1" indent="0">
              <a:buNone/>
            </a:pPr>
            <a:endParaRPr lang="nl-BE" sz="1200" i="1" dirty="0"/>
          </a:p>
        </p:txBody>
      </p:sp>
      <p:sp>
        <p:nvSpPr>
          <p:cNvPr id="4" name="Tekstvak 3"/>
          <p:cNvSpPr txBox="1"/>
          <p:nvPr/>
        </p:nvSpPr>
        <p:spPr>
          <a:xfrm>
            <a:off x="748146" y="6204030"/>
            <a:ext cx="10803388" cy="461665"/>
          </a:xfrm>
          <a:prstGeom prst="rect">
            <a:avLst/>
          </a:prstGeom>
          <a:noFill/>
        </p:spPr>
        <p:txBody>
          <a:bodyPr wrap="square" rtlCol="0">
            <a:spAutoFit/>
          </a:bodyPr>
          <a:lstStyle/>
          <a:p>
            <a:pPr marL="0" lvl="1"/>
            <a:r>
              <a:rPr lang="nl-BE" sz="1200" i="1" u="sng" dirty="0">
                <a:latin typeface="UGent Panno Text Medium" panose="02000606040000040003" pitchFamily="2" charset="0"/>
              </a:rPr>
              <a:t>Referenties</a:t>
            </a:r>
            <a:r>
              <a:rPr lang="nl-BE" sz="1200" i="1" dirty="0">
                <a:latin typeface="UGent Panno Text Medium" panose="02000606040000040003" pitchFamily="2" charset="0"/>
              </a:rPr>
              <a:t>: Verrue et al, </a:t>
            </a:r>
            <a:r>
              <a:rPr lang="pt-BR" sz="1200" i="1" dirty="0">
                <a:latin typeface="UGent Panno Text Medium" panose="02000606040000040003" pitchFamily="2" charset="0"/>
              </a:rPr>
              <a:t>Acta Clinica Belgica, 2012; 67(6) - Gallagher et al, C</a:t>
            </a:r>
            <a:r>
              <a:rPr lang="en-US" sz="1200" i="1" dirty="0" err="1">
                <a:latin typeface="UGent Panno Text Medium" panose="02000606040000040003" pitchFamily="2" charset="0"/>
              </a:rPr>
              <a:t>inical</a:t>
            </a:r>
            <a:r>
              <a:rPr lang="en-US" sz="1200" i="1" dirty="0">
                <a:latin typeface="UGent Panno Text Medium" panose="02000606040000040003" pitchFamily="2" charset="0"/>
              </a:rPr>
              <a:t> pharm &amp; </a:t>
            </a:r>
            <a:r>
              <a:rPr lang="en-US" sz="1200" i="1" dirty="0" err="1">
                <a:latin typeface="UGent Panno Text Medium" panose="02000606040000040003" pitchFamily="2" charset="0"/>
              </a:rPr>
              <a:t>Ther</a:t>
            </a:r>
            <a:r>
              <a:rPr lang="en-US" sz="1200" i="1" dirty="0">
                <a:latin typeface="UGent Panno Text Medium" panose="02000606040000040003" pitchFamily="2" charset="0"/>
              </a:rPr>
              <a:t>; 2011;89(6) - </a:t>
            </a:r>
            <a:r>
              <a:rPr lang="en-US" sz="1200" i="1" dirty="0" err="1">
                <a:latin typeface="UGent Panno Text Medium" panose="02000606040000040003" pitchFamily="2" charset="0"/>
              </a:rPr>
              <a:t>Meid</a:t>
            </a:r>
            <a:r>
              <a:rPr lang="en-US" sz="1200" i="1" dirty="0">
                <a:latin typeface="UGent Panno Text Medium" panose="02000606040000040003" pitchFamily="2" charset="0"/>
              </a:rPr>
              <a:t> et al, Br J </a:t>
            </a:r>
            <a:r>
              <a:rPr lang="en-US" sz="1200" i="1" dirty="0" err="1">
                <a:latin typeface="UGent Panno Text Medium" panose="02000606040000040003" pitchFamily="2" charset="0"/>
              </a:rPr>
              <a:t>Clin</a:t>
            </a:r>
            <a:r>
              <a:rPr lang="en-US" sz="1200" i="1" dirty="0">
                <a:latin typeface="UGent Panno Text Medium" panose="02000606040000040003" pitchFamily="2" charset="0"/>
              </a:rPr>
              <a:t> </a:t>
            </a:r>
            <a:r>
              <a:rPr lang="en-US" sz="1200" i="1" dirty="0" err="1">
                <a:latin typeface="UGent Panno Text Medium" panose="02000606040000040003" pitchFamily="2" charset="0"/>
              </a:rPr>
              <a:t>Pharmacol</a:t>
            </a:r>
            <a:r>
              <a:rPr lang="en-US" sz="1200" i="1" dirty="0">
                <a:latin typeface="UGent Panno Text Medium" panose="02000606040000040003" pitchFamily="2" charset="0"/>
              </a:rPr>
              <a:t>. 2015;80(4)</a:t>
            </a:r>
            <a:r>
              <a:rPr lang="nl-BE" sz="1200" i="1" dirty="0">
                <a:latin typeface="UGent Panno Text Medium" panose="02000606040000040003" pitchFamily="2" charset="0"/>
              </a:rPr>
              <a:t> - </a:t>
            </a:r>
            <a:r>
              <a:rPr lang="nl-BE" sz="1200" i="1" dirty="0" err="1">
                <a:latin typeface="UGent Panno Text Medium" panose="02000606040000040003" pitchFamily="2" charset="0"/>
              </a:rPr>
              <a:t>Hatah</a:t>
            </a:r>
            <a:r>
              <a:rPr lang="nl-BE" sz="1200" i="1" dirty="0">
                <a:latin typeface="UGent Panno Text Medium" panose="02000606040000040003" pitchFamily="2" charset="0"/>
              </a:rPr>
              <a:t> et al; </a:t>
            </a:r>
            <a:r>
              <a:rPr lang="fr-FR" sz="1200" i="1" dirty="0">
                <a:latin typeface="UGent Panno Text Medium" panose="02000606040000040003" pitchFamily="2" charset="0"/>
              </a:rPr>
              <a:t>Br J Clin </a:t>
            </a:r>
            <a:r>
              <a:rPr lang="fr-FR" sz="1200" i="1" dirty="0" err="1">
                <a:latin typeface="UGent Panno Text Medium" panose="02000606040000040003" pitchFamily="2" charset="0"/>
              </a:rPr>
              <a:t>Pharmacol</a:t>
            </a:r>
            <a:r>
              <a:rPr lang="fr-FR" sz="1200" i="1" dirty="0">
                <a:latin typeface="UGent Panno Text Medium" panose="02000606040000040003" pitchFamily="2" charset="0"/>
              </a:rPr>
              <a:t> 2013; 77-1 - </a:t>
            </a:r>
            <a:r>
              <a:rPr lang="fr-FR" sz="1200" i="1" dirty="0" err="1">
                <a:latin typeface="UGent Panno Text Medium" panose="02000606040000040003" pitchFamily="2" charset="0"/>
              </a:rPr>
              <a:t>Frankenthal</a:t>
            </a:r>
            <a:r>
              <a:rPr lang="fr-FR" sz="1200" i="1" dirty="0">
                <a:latin typeface="UGent Panno Text Medium" panose="02000606040000040003" pitchFamily="2" charset="0"/>
              </a:rPr>
              <a:t> et al; JAGS 2014 62</a:t>
            </a:r>
          </a:p>
        </p:txBody>
      </p:sp>
    </p:spTree>
    <p:extLst>
      <p:ext uri="{BB962C8B-B14F-4D97-AF65-F5344CB8AC3E}">
        <p14:creationId xmlns:p14="http://schemas.microsoft.com/office/powerpoint/2010/main" val="96005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Welke patiënten?</a:t>
            </a:r>
          </a:p>
        </p:txBody>
      </p:sp>
      <p:sp>
        <p:nvSpPr>
          <p:cNvPr id="3" name="Tijdelijke aanduiding voor inhoud 2"/>
          <p:cNvSpPr>
            <a:spLocks noGrp="1"/>
          </p:cNvSpPr>
          <p:nvPr>
            <p:ph idx="1"/>
          </p:nvPr>
        </p:nvSpPr>
        <p:spPr>
          <a:xfrm>
            <a:off x="790587" y="1602337"/>
            <a:ext cx="10760947" cy="4601693"/>
          </a:xfrm>
        </p:spPr>
        <p:txBody>
          <a:bodyPr>
            <a:normAutofit/>
          </a:bodyPr>
          <a:lstStyle/>
          <a:p>
            <a:r>
              <a:rPr lang="nl-BE" sz="2200" dirty="0"/>
              <a:t> </a:t>
            </a:r>
            <a:r>
              <a:rPr lang="nl-NL" sz="2200" dirty="0"/>
              <a:t>Risicopatiënten</a:t>
            </a:r>
          </a:p>
          <a:p>
            <a:pPr lvl="1"/>
            <a:r>
              <a:rPr lang="nl-NL" sz="2000" dirty="0"/>
              <a:t>Polyfarmacie ( ≥ 5 chronische GM)</a:t>
            </a:r>
          </a:p>
          <a:p>
            <a:pPr lvl="1"/>
            <a:r>
              <a:rPr lang="nl-NL" sz="2000" dirty="0" err="1"/>
              <a:t>Multimorbiditeiten</a:t>
            </a:r>
            <a:r>
              <a:rPr lang="nl-NL" sz="2000" dirty="0"/>
              <a:t> (≥ 4)</a:t>
            </a:r>
          </a:p>
          <a:p>
            <a:pPr lvl="1"/>
            <a:r>
              <a:rPr lang="nl-NL" sz="2000" dirty="0"/>
              <a:t>Leeftijd &gt; 65 jaar</a:t>
            </a:r>
          </a:p>
          <a:p>
            <a:pPr lvl="1"/>
            <a:r>
              <a:rPr lang="nl-NL" sz="2000" dirty="0" err="1"/>
              <a:t>Institutionalisatie</a:t>
            </a:r>
            <a:endParaRPr lang="nl-NL" sz="2000" dirty="0"/>
          </a:p>
          <a:p>
            <a:pPr lvl="1"/>
            <a:r>
              <a:rPr lang="nl-NL" sz="2000" dirty="0"/>
              <a:t>Psychische problemen</a:t>
            </a:r>
          </a:p>
          <a:p>
            <a:pPr lvl="1"/>
            <a:r>
              <a:rPr lang="nl-NL" sz="2000" dirty="0"/>
              <a:t>Signalen van therapie-ontrouw</a:t>
            </a:r>
          </a:p>
          <a:p>
            <a:pPr lvl="1"/>
            <a:r>
              <a:rPr lang="nl-NL" sz="2000" dirty="0"/>
              <a:t>Verminderde cognitie</a:t>
            </a:r>
          </a:p>
          <a:p>
            <a:pPr lvl="1"/>
            <a:r>
              <a:rPr lang="nl-NL" sz="2000" dirty="0"/>
              <a:t>Verminderde nierfunctie</a:t>
            </a:r>
          </a:p>
          <a:p>
            <a:pPr lvl="1"/>
            <a:r>
              <a:rPr lang="nl-NL" sz="2000" dirty="0"/>
              <a:t>Verhoogd valrisico (≥ 1 val/jaar)</a:t>
            </a:r>
          </a:p>
          <a:p>
            <a:pPr lvl="1"/>
            <a:endParaRPr lang="nl-NL" sz="2000" dirty="0"/>
          </a:p>
          <a:p>
            <a:pPr marL="0" indent="0">
              <a:buNone/>
            </a:pPr>
            <a:endParaRPr lang="nl-BE" sz="2200" dirty="0">
              <a:sym typeface="Wingdings" panose="05000000000000000000" pitchFamily="2" charset="2"/>
            </a:endParaRPr>
          </a:p>
          <a:p>
            <a:endParaRPr lang="nl-BE" sz="2000" dirty="0"/>
          </a:p>
          <a:p>
            <a:endParaRPr lang="nl-BE" sz="2000" dirty="0"/>
          </a:p>
          <a:p>
            <a:pPr marL="201168" lvl="1" indent="0">
              <a:buNone/>
            </a:pPr>
            <a:endParaRPr lang="nl-BE" sz="1200" i="1" dirty="0"/>
          </a:p>
          <a:p>
            <a:pPr marL="201168" lvl="1" indent="0">
              <a:buNone/>
            </a:pPr>
            <a:endParaRPr lang="nl-BE" sz="1200" i="1" dirty="0"/>
          </a:p>
          <a:p>
            <a:pPr marL="201168" lvl="1" indent="0">
              <a:buNone/>
            </a:pPr>
            <a:endParaRPr lang="nl-BE" sz="1200" i="1" dirty="0"/>
          </a:p>
          <a:p>
            <a:pPr marL="201168" lvl="1" indent="0">
              <a:buNone/>
            </a:pPr>
            <a:endParaRPr lang="en-US" sz="1200" i="1" dirty="0"/>
          </a:p>
          <a:p>
            <a:pPr marL="201168" lvl="1" indent="0">
              <a:buNone/>
            </a:pPr>
            <a:endParaRPr lang="nl-BE" sz="1200" i="1" dirty="0"/>
          </a:p>
        </p:txBody>
      </p:sp>
      <p:sp>
        <p:nvSpPr>
          <p:cNvPr id="4" name="Rechthoek 3">
            <a:extLst>
              <a:ext uri="{FF2B5EF4-FFF2-40B4-BE49-F238E27FC236}">
                <a16:creationId xmlns:a16="http://schemas.microsoft.com/office/drawing/2014/main" id="{E0F20F10-82BC-4095-8EFA-F80F142523DB}"/>
              </a:ext>
            </a:extLst>
          </p:cNvPr>
          <p:cNvSpPr/>
          <p:nvPr/>
        </p:nvSpPr>
        <p:spPr>
          <a:xfrm>
            <a:off x="180109" y="6204030"/>
            <a:ext cx="11769436" cy="276999"/>
          </a:xfrm>
          <a:prstGeom prst="rect">
            <a:avLst/>
          </a:prstGeom>
        </p:spPr>
        <p:txBody>
          <a:bodyPr wrap="square">
            <a:spAutoFit/>
          </a:bodyPr>
          <a:lstStyle/>
          <a:p>
            <a:pPr marL="0" lvl="1"/>
            <a:r>
              <a:rPr lang="nl-BE" sz="1200" i="1" u="sng" dirty="0">
                <a:latin typeface="UGent Panno Text Medium" panose="02000606040000040003" pitchFamily="2" charset="0"/>
              </a:rPr>
              <a:t>Referenties</a:t>
            </a:r>
            <a:r>
              <a:rPr lang="nl-BE" sz="1200" i="1" dirty="0">
                <a:latin typeface="UGent Panno Text Medium" panose="02000606040000040003" pitchFamily="2" charset="0"/>
              </a:rPr>
              <a:t>: Leendertse et al – HARM Onderzoek / Tommelein et al (2015)  - </a:t>
            </a:r>
            <a:r>
              <a:rPr lang="fr-FR" sz="1200" i="1" dirty="0" err="1">
                <a:latin typeface="UGent Panno Text Medium" panose="02000606040000040003" pitchFamily="2" charset="0"/>
              </a:rPr>
              <a:t>Eur</a:t>
            </a:r>
            <a:r>
              <a:rPr lang="fr-FR" sz="1200" i="1" dirty="0">
                <a:latin typeface="UGent Panno Text Medium" panose="02000606040000040003" pitchFamily="2" charset="0"/>
              </a:rPr>
              <a:t> J Clin </a:t>
            </a:r>
            <a:r>
              <a:rPr lang="fr-FR" sz="1200" i="1" dirty="0" err="1">
                <a:latin typeface="UGent Panno Text Medium" panose="02000606040000040003" pitchFamily="2" charset="0"/>
              </a:rPr>
              <a:t>Pharmacol</a:t>
            </a:r>
            <a:r>
              <a:rPr lang="fr-FR" sz="1200" i="1" dirty="0">
                <a:latin typeface="UGent Panno Text Medium" panose="02000606040000040003" pitchFamily="2" charset="0"/>
              </a:rPr>
              <a:t>. 2015 Dec;71(12):1415-27</a:t>
            </a:r>
          </a:p>
        </p:txBody>
      </p:sp>
      <p:sp>
        <p:nvSpPr>
          <p:cNvPr id="5" name="Rechthoek 4">
            <a:extLst>
              <a:ext uri="{FF2B5EF4-FFF2-40B4-BE49-F238E27FC236}">
                <a16:creationId xmlns:a16="http://schemas.microsoft.com/office/drawing/2014/main" id="{0EA78FC4-4B4F-46F7-B376-DAABF1B984E2}"/>
              </a:ext>
            </a:extLst>
          </p:cNvPr>
          <p:cNvSpPr/>
          <p:nvPr/>
        </p:nvSpPr>
        <p:spPr>
          <a:xfrm>
            <a:off x="1184564" y="2109354"/>
            <a:ext cx="3616036" cy="3429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Rechthoek 5">
            <a:extLst>
              <a:ext uri="{FF2B5EF4-FFF2-40B4-BE49-F238E27FC236}">
                <a16:creationId xmlns:a16="http://schemas.microsoft.com/office/drawing/2014/main" id="{712A2EA0-830C-4813-972F-BC7719920154}"/>
              </a:ext>
            </a:extLst>
          </p:cNvPr>
          <p:cNvSpPr/>
          <p:nvPr/>
        </p:nvSpPr>
        <p:spPr>
          <a:xfrm>
            <a:off x="1184564" y="2964701"/>
            <a:ext cx="3616036" cy="3429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155741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Ideaal verloop medicatienazicht</a:t>
            </a:r>
            <a:endParaRPr lang="nl-BE" dirty="0"/>
          </a:p>
        </p:txBody>
      </p:sp>
      <p:sp>
        <p:nvSpPr>
          <p:cNvPr id="3" name="Tijdelijke aanduiding voor inhoud 2"/>
          <p:cNvSpPr>
            <a:spLocks noGrp="1"/>
          </p:cNvSpPr>
          <p:nvPr>
            <p:ph idx="1"/>
          </p:nvPr>
        </p:nvSpPr>
        <p:spPr/>
        <p:txBody>
          <a:bodyPr>
            <a:normAutofit/>
          </a:bodyPr>
          <a:lstStyle/>
          <a:p>
            <a:pPr>
              <a:buFont typeface="+mj-lt"/>
              <a:buAutoNum type="arabicPeriod"/>
            </a:pPr>
            <a:r>
              <a:rPr lang="nl-NL" sz="2000" dirty="0"/>
              <a:t>Farmacotherapeutische anamnese</a:t>
            </a:r>
          </a:p>
          <a:p>
            <a:pPr>
              <a:buFont typeface="+mj-lt"/>
              <a:buAutoNum type="arabicPeriod"/>
            </a:pPr>
            <a:r>
              <a:rPr lang="nl-NL" sz="2000" dirty="0"/>
              <a:t>Farmacotherapeutische analyse</a:t>
            </a:r>
          </a:p>
          <a:p>
            <a:pPr>
              <a:buFont typeface="+mj-lt"/>
              <a:buAutoNum type="arabicPeriod"/>
            </a:pPr>
            <a:r>
              <a:rPr lang="nl-NL" sz="2000" dirty="0"/>
              <a:t>Overleg arts/apotheker: actieplan opstellen</a:t>
            </a:r>
          </a:p>
          <a:p>
            <a:pPr>
              <a:buFont typeface="+mj-lt"/>
              <a:buAutoNum type="arabicPeriod"/>
            </a:pPr>
            <a:r>
              <a:rPr lang="nl-NL" sz="2000" dirty="0"/>
              <a:t>Overleg met patiënt: vastleggen actieplan</a:t>
            </a:r>
          </a:p>
          <a:p>
            <a:pPr>
              <a:buFont typeface="+mj-lt"/>
              <a:buAutoNum type="arabicPeriod"/>
            </a:pPr>
            <a:r>
              <a:rPr lang="nl-NL" sz="2000" dirty="0"/>
              <a:t>Follow-up </a:t>
            </a:r>
            <a:endParaRPr lang="nl-BE" sz="2000" dirty="0"/>
          </a:p>
        </p:txBody>
      </p:sp>
      <p:sp>
        <p:nvSpPr>
          <p:cNvPr id="4" name="Rechthoek 3"/>
          <p:cNvSpPr/>
          <p:nvPr/>
        </p:nvSpPr>
        <p:spPr>
          <a:xfrm>
            <a:off x="1000461" y="2581836"/>
            <a:ext cx="4098663" cy="387275"/>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178717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Medicatienazicht: praktijk</a:t>
            </a:r>
          </a:p>
        </p:txBody>
      </p:sp>
      <p:sp>
        <p:nvSpPr>
          <p:cNvPr id="3" name="Tijdelijke aanduiding voor inhoud 2"/>
          <p:cNvSpPr>
            <a:spLocks noGrp="1"/>
          </p:cNvSpPr>
          <p:nvPr>
            <p:ph idx="1"/>
          </p:nvPr>
        </p:nvSpPr>
        <p:spPr>
          <a:xfrm>
            <a:off x="677334" y="1554140"/>
            <a:ext cx="10489105" cy="5040298"/>
          </a:xfrm>
        </p:spPr>
        <p:txBody>
          <a:bodyPr>
            <a:normAutofit lnSpcReduction="10000"/>
          </a:bodyPr>
          <a:lstStyle/>
          <a:p>
            <a:pPr lvl="0">
              <a:buClr>
                <a:srgbClr val="90C226"/>
              </a:buClr>
            </a:pPr>
            <a:r>
              <a:rPr lang="nl-BE" sz="2200" dirty="0">
                <a:solidFill>
                  <a:prstClr val="black">
                    <a:lumMod val="75000"/>
                    <a:lumOff val="25000"/>
                  </a:prstClr>
                </a:solidFill>
              </a:rPr>
              <a:t>Belangrijke rol voor apotheker en arts in </a:t>
            </a:r>
            <a:r>
              <a:rPr lang="nl-BE" sz="2200" b="1" dirty="0">
                <a:solidFill>
                  <a:prstClr val="black">
                    <a:lumMod val="75000"/>
                    <a:lumOff val="25000"/>
                  </a:prstClr>
                </a:solidFill>
              </a:rPr>
              <a:t>multidisciplinaire</a:t>
            </a:r>
            <a:r>
              <a:rPr lang="nl-BE" sz="2200" dirty="0">
                <a:solidFill>
                  <a:prstClr val="black">
                    <a:lumMod val="75000"/>
                    <a:lumOff val="25000"/>
                  </a:prstClr>
                </a:solidFill>
              </a:rPr>
              <a:t> context</a:t>
            </a:r>
          </a:p>
          <a:p>
            <a:pPr marL="0" lvl="0" indent="0">
              <a:buClr>
                <a:srgbClr val="90C226"/>
              </a:buClr>
              <a:buNone/>
            </a:pPr>
            <a:endParaRPr lang="nl-BE" sz="2000" dirty="0">
              <a:sym typeface="Wingdings" panose="05000000000000000000" pitchFamily="2" charset="2"/>
            </a:endParaRPr>
          </a:p>
          <a:p>
            <a:pPr>
              <a:buClr>
                <a:srgbClr val="90C226"/>
              </a:buClr>
            </a:pPr>
            <a:r>
              <a:rPr lang="nl-BE" sz="2000" dirty="0">
                <a:solidFill>
                  <a:prstClr val="black">
                    <a:lumMod val="75000"/>
                    <a:lumOff val="25000"/>
                  </a:prstClr>
                </a:solidFill>
              </a:rPr>
              <a:t>Verschillende tools beschikbaar: </a:t>
            </a:r>
            <a:r>
              <a:rPr lang="nl-BE" dirty="0">
                <a:solidFill>
                  <a:prstClr val="black">
                    <a:lumMod val="75000"/>
                    <a:lumOff val="25000"/>
                  </a:prstClr>
                </a:solidFill>
              </a:rPr>
              <a:t>MAI, STOPP/START, Beers, NORGEP, PRISCUS, </a:t>
            </a:r>
            <a:r>
              <a:rPr lang="nl-BE" dirty="0" err="1">
                <a:solidFill>
                  <a:prstClr val="black">
                    <a:lumMod val="75000"/>
                    <a:lumOff val="25000"/>
                  </a:prstClr>
                </a:solidFill>
              </a:rPr>
              <a:t>Laroche</a:t>
            </a:r>
            <a:r>
              <a:rPr lang="nl-BE" dirty="0">
                <a:solidFill>
                  <a:prstClr val="black">
                    <a:lumMod val="75000"/>
                    <a:lumOff val="25000"/>
                  </a:prstClr>
                </a:solidFill>
              </a:rPr>
              <a:t>…</a:t>
            </a:r>
          </a:p>
          <a:p>
            <a:pPr marL="400050" lvl="2" indent="0">
              <a:buClr>
                <a:srgbClr val="90C226"/>
              </a:buClr>
              <a:buNone/>
            </a:pPr>
            <a:endParaRPr lang="nl-BE" sz="1800" dirty="0">
              <a:solidFill>
                <a:prstClr val="black">
                  <a:lumMod val="75000"/>
                  <a:lumOff val="25000"/>
                </a:prstClr>
              </a:solidFill>
            </a:endParaRPr>
          </a:p>
          <a:p>
            <a:pPr marL="342900" lvl="1" indent="-342900">
              <a:buClr>
                <a:srgbClr val="90C226"/>
              </a:buClr>
            </a:pPr>
            <a:r>
              <a:rPr lang="nl-BE" sz="2200" dirty="0">
                <a:solidFill>
                  <a:prstClr val="black">
                    <a:lumMod val="75000"/>
                    <a:lumOff val="25000"/>
                  </a:prstClr>
                </a:solidFill>
              </a:rPr>
              <a:t>Mogelijke problemen:	</a:t>
            </a:r>
          </a:p>
          <a:p>
            <a:pPr marL="1257300" lvl="4" indent="-342900">
              <a:buClr>
                <a:srgbClr val="90C226"/>
              </a:buClr>
            </a:pPr>
            <a:r>
              <a:rPr lang="nl-BE" sz="1800" dirty="0">
                <a:solidFill>
                  <a:prstClr val="black">
                    <a:lumMod val="75000"/>
                    <a:lumOff val="25000"/>
                  </a:prstClr>
                </a:solidFill>
              </a:rPr>
              <a:t>Labowaarden/diagnoses noodzakelijk (bv. STOPP/START)</a:t>
            </a:r>
            <a:endParaRPr lang="nl-NL" sz="1800" dirty="0">
              <a:solidFill>
                <a:prstClr val="black">
                  <a:lumMod val="75000"/>
                  <a:lumOff val="25000"/>
                </a:prstClr>
              </a:solidFill>
            </a:endParaRPr>
          </a:p>
          <a:p>
            <a:pPr marL="1257300" lvl="4" indent="-342900">
              <a:buClr>
                <a:srgbClr val="90C226"/>
              </a:buClr>
            </a:pPr>
            <a:r>
              <a:rPr lang="nl-NL" sz="1800" dirty="0">
                <a:solidFill>
                  <a:prstClr val="black">
                    <a:lumMod val="75000"/>
                    <a:lumOff val="25000"/>
                  </a:prstClr>
                </a:solidFill>
              </a:rPr>
              <a:t>Niet aangepast aan Belgische markt (bv. Beers)</a:t>
            </a:r>
            <a:endParaRPr lang="nl-BE" sz="1800" dirty="0">
              <a:solidFill>
                <a:prstClr val="black">
                  <a:lumMod val="75000"/>
                  <a:lumOff val="25000"/>
                </a:prstClr>
              </a:solidFill>
            </a:endParaRPr>
          </a:p>
          <a:p>
            <a:pPr marL="1257300" lvl="4" indent="-342900">
              <a:buClr>
                <a:srgbClr val="90C226"/>
              </a:buClr>
            </a:pPr>
            <a:r>
              <a:rPr lang="nl-BE" sz="1800" dirty="0">
                <a:solidFill>
                  <a:prstClr val="black">
                    <a:lumMod val="75000"/>
                    <a:lumOff val="25000"/>
                  </a:prstClr>
                </a:solidFill>
              </a:rPr>
              <a:t>Niet alle noodzakelijke gegevens zijn beschikbaar (in de apotheek)</a:t>
            </a:r>
          </a:p>
          <a:p>
            <a:pPr marL="1257300" lvl="4" indent="-342900">
              <a:buClr>
                <a:srgbClr val="90C226"/>
              </a:buClr>
            </a:pPr>
            <a:r>
              <a:rPr lang="nl-BE" sz="1800" dirty="0">
                <a:solidFill>
                  <a:prstClr val="black">
                    <a:lumMod val="75000"/>
                    <a:lumOff val="25000"/>
                  </a:prstClr>
                </a:solidFill>
              </a:rPr>
              <a:t>Niet alle types </a:t>
            </a:r>
            <a:r>
              <a:rPr lang="nl-BE" sz="1800" dirty="0" err="1">
                <a:solidFill>
                  <a:prstClr val="black">
                    <a:lumMod val="75000"/>
                    <a:lumOff val="25000"/>
                  </a:prstClr>
                </a:solidFill>
              </a:rPr>
              <a:t>mGGP</a:t>
            </a:r>
            <a:endParaRPr lang="nl-BE" sz="1800" dirty="0">
              <a:solidFill>
                <a:prstClr val="black">
                  <a:lumMod val="75000"/>
                  <a:lumOff val="25000"/>
                </a:prstClr>
              </a:solidFill>
            </a:endParaRPr>
          </a:p>
          <a:p>
            <a:pPr marL="914400" lvl="4" indent="0">
              <a:buClr>
                <a:srgbClr val="90C226"/>
              </a:buClr>
              <a:buNone/>
            </a:pPr>
            <a:endParaRPr lang="nl-BE" sz="1800" dirty="0">
              <a:solidFill>
                <a:prstClr val="black">
                  <a:lumMod val="75000"/>
                  <a:lumOff val="25000"/>
                </a:prstClr>
              </a:solidFill>
            </a:endParaRPr>
          </a:p>
          <a:p>
            <a:pPr>
              <a:buClr>
                <a:srgbClr val="90C226"/>
              </a:buClr>
            </a:pPr>
            <a:r>
              <a:rPr lang="nl-BE" sz="2200" dirty="0">
                <a:solidFill>
                  <a:prstClr val="black">
                    <a:lumMod val="75000"/>
                    <a:lumOff val="25000"/>
                  </a:prstClr>
                </a:solidFill>
                <a:sym typeface="Wingdings" panose="05000000000000000000" pitchFamily="2" charset="2"/>
              </a:rPr>
              <a:t>UGent ontwikkelde screening tool: </a:t>
            </a:r>
            <a:r>
              <a:rPr lang="nl-BE" sz="2200" b="1" dirty="0">
                <a:solidFill>
                  <a:srgbClr val="0070C0"/>
                </a:solidFill>
                <a:sym typeface="Wingdings" panose="05000000000000000000" pitchFamily="2" charset="2"/>
              </a:rPr>
              <a:t>GheOP³S-tool </a:t>
            </a:r>
          </a:p>
          <a:p>
            <a:pPr marL="0" indent="0">
              <a:buClr>
                <a:srgbClr val="90C226"/>
              </a:buClr>
              <a:buNone/>
            </a:pPr>
            <a:r>
              <a:rPr lang="nl-BE" sz="2200" b="1" dirty="0">
                <a:solidFill>
                  <a:srgbClr val="0070C0"/>
                </a:solidFill>
                <a:sym typeface="Wingdings" panose="05000000000000000000" pitchFamily="2" charset="2"/>
              </a:rPr>
              <a:t>	</a:t>
            </a:r>
            <a:r>
              <a:rPr lang="nl-BE" dirty="0">
                <a:sym typeface="Wingdings" panose="05000000000000000000" pitchFamily="2" charset="2"/>
              </a:rPr>
              <a:t>= </a:t>
            </a:r>
            <a:r>
              <a:rPr lang="en-US" dirty="0"/>
              <a:t>Ghent Older People's Prescriptions community Pharmacy Screening tool </a:t>
            </a:r>
          </a:p>
          <a:p>
            <a:pPr lvl="0">
              <a:buClr>
                <a:srgbClr val="90C226"/>
              </a:buClr>
            </a:pPr>
            <a:endParaRPr lang="nl-BE" sz="2200" b="1" dirty="0">
              <a:solidFill>
                <a:srgbClr val="0070C0"/>
              </a:solidFill>
            </a:endParaRPr>
          </a:p>
          <a:p>
            <a:pPr>
              <a:buClr>
                <a:srgbClr val="90C226"/>
              </a:buClr>
            </a:pPr>
            <a:endParaRPr lang="nl-NL" sz="2200" dirty="0"/>
          </a:p>
          <a:p>
            <a:pPr marL="0" indent="0">
              <a:buNone/>
            </a:pPr>
            <a:endParaRPr lang="nl-NL" dirty="0">
              <a:sym typeface="Wingdings" panose="05000000000000000000" pitchFamily="2" charset="2"/>
            </a:endParaRPr>
          </a:p>
        </p:txBody>
      </p:sp>
    </p:spTree>
    <p:extLst>
      <p:ext uri="{BB962C8B-B14F-4D97-AF65-F5344CB8AC3E}">
        <p14:creationId xmlns:p14="http://schemas.microsoft.com/office/powerpoint/2010/main" val="3669087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5518DE-CA23-4DF0-93F2-09C4217B4D39}"/>
              </a:ext>
            </a:extLst>
          </p:cNvPr>
          <p:cNvSpPr>
            <a:spLocks noGrp="1"/>
          </p:cNvSpPr>
          <p:nvPr>
            <p:ph type="title"/>
          </p:nvPr>
        </p:nvSpPr>
        <p:spPr/>
        <p:txBody>
          <a:bodyPr/>
          <a:lstStyle/>
          <a:p>
            <a:r>
              <a:rPr lang="nl-BE" dirty="0"/>
              <a:t>Deel 2: De GheOP³S-tool</a:t>
            </a:r>
          </a:p>
        </p:txBody>
      </p:sp>
      <p:sp>
        <p:nvSpPr>
          <p:cNvPr id="3" name="Tijdelijke aanduiding voor tekst 2">
            <a:extLst>
              <a:ext uri="{FF2B5EF4-FFF2-40B4-BE49-F238E27FC236}">
                <a16:creationId xmlns:a16="http://schemas.microsoft.com/office/drawing/2014/main" id="{18584EFF-5621-4F41-BE17-E6D39355646B}"/>
              </a:ext>
            </a:extLst>
          </p:cNvPr>
          <p:cNvSpPr>
            <a:spLocks noGrp="1"/>
          </p:cNvSpPr>
          <p:nvPr>
            <p:ph type="body" idx="1"/>
          </p:nvPr>
        </p:nvSpPr>
        <p:spPr/>
        <p:txBody>
          <a:bodyPr/>
          <a:lstStyle/>
          <a:p>
            <a:r>
              <a:rPr lang="nl-BE" dirty="0"/>
              <a:t>Een ideale tool voor medicatienazicht in de eerste lijn in België</a:t>
            </a:r>
          </a:p>
        </p:txBody>
      </p:sp>
    </p:spTree>
    <p:extLst>
      <p:ext uri="{BB962C8B-B14F-4D97-AF65-F5344CB8AC3E}">
        <p14:creationId xmlns:p14="http://schemas.microsoft.com/office/powerpoint/2010/main" val="3009323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GheOP³S-tool</a:t>
            </a:r>
          </a:p>
        </p:txBody>
      </p:sp>
      <p:sp>
        <p:nvSpPr>
          <p:cNvPr id="3" name="Tijdelijke aanduiding voor inhoud 2"/>
          <p:cNvSpPr>
            <a:spLocks noGrp="1"/>
          </p:cNvSpPr>
          <p:nvPr>
            <p:ph idx="1"/>
          </p:nvPr>
        </p:nvSpPr>
        <p:spPr>
          <a:xfrm>
            <a:off x="580774" y="1326985"/>
            <a:ext cx="11247431" cy="4834824"/>
          </a:xfrm>
        </p:spPr>
        <p:txBody>
          <a:bodyPr>
            <a:normAutofit/>
          </a:bodyPr>
          <a:lstStyle/>
          <a:p>
            <a:endParaRPr lang="nl-NL" dirty="0"/>
          </a:p>
          <a:p>
            <a:r>
              <a:rPr lang="nl-NL" sz="2200" dirty="0"/>
              <a:t>83 items, onderverdeeld in 5 lijsten</a:t>
            </a:r>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r>
              <a:rPr lang="nl-NL" sz="2200" dirty="0"/>
              <a:t>Volledige tool + handleiding</a:t>
            </a:r>
            <a:r>
              <a:rPr lang="nl-NL" dirty="0"/>
              <a:t>: </a:t>
            </a:r>
            <a:r>
              <a:rPr lang="nl-BE" dirty="0"/>
              <a:t>Zie documenten </a:t>
            </a:r>
            <a:r>
              <a:rPr lang="nl-BE" b="1" dirty="0" err="1">
                <a:solidFill>
                  <a:srgbClr val="FF0000"/>
                </a:solidFill>
              </a:rPr>
              <a:t>mfo</a:t>
            </a:r>
            <a:r>
              <a:rPr lang="nl-BE" b="1" dirty="0">
                <a:solidFill>
                  <a:srgbClr val="FF0000"/>
                </a:solidFill>
              </a:rPr>
              <a:t>-website</a:t>
            </a:r>
            <a:endParaRPr lang="nl-BE" sz="1600" b="1" dirty="0">
              <a:solidFill>
                <a:srgbClr val="FF0000"/>
              </a:solidFill>
            </a:endParaRPr>
          </a:p>
        </p:txBody>
      </p:sp>
      <p:graphicFrame>
        <p:nvGraphicFramePr>
          <p:cNvPr id="5" name="Tabel 4"/>
          <p:cNvGraphicFramePr>
            <a:graphicFrameLocks noGrp="1"/>
          </p:cNvGraphicFramePr>
          <p:nvPr>
            <p:extLst>
              <p:ext uri="{D42A27DB-BD31-4B8C-83A1-F6EECF244321}">
                <p14:modId xmlns:p14="http://schemas.microsoft.com/office/powerpoint/2010/main" val="1288159302"/>
              </p:ext>
            </p:extLst>
          </p:nvPr>
        </p:nvGraphicFramePr>
        <p:xfrm>
          <a:off x="677334" y="2647785"/>
          <a:ext cx="10991657" cy="3032760"/>
        </p:xfrm>
        <a:graphic>
          <a:graphicData uri="http://schemas.openxmlformats.org/drawingml/2006/table">
            <a:tbl>
              <a:tblPr firstRow="1" bandRow="1"/>
              <a:tblGrid>
                <a:gridCol w="753456">
                  <a:extLst>
                    <a:ext uri="{9D8B030D-6E8A-4147-A177-3AD203B41FA5}">
                      <a16:colId xmlns:a16="http://schemas.microsoft.com/office/drawing/2014/main" val="20000"/>
                    </a:ext>
                  </a:extLst>
                </a:gridCol>
                <a:gridCol w="6467126">
                  <a:extLst>
                    <a:ext uri="{9D8B030D-6E8A-4147-A177-3AD203B41FA5}">
                      <a16:colId xmlns:a16="http://schemas.microsoft.com/office/drawing/2014/main" val="20001"/>
                    </a:ext>
                  </a:extLst>
                </a:gridCol>
                <a:gridCol w="3771075">
                  <a:extLst>
                    <a:ext uri="{9D8B030D-6E8A-4147-A177-3AD203B41FA5}">
                      <a16:colId xmlns:a16="http://schemas.microsoft.com/office/drawing/2014/main" val="20002"/>
                    </a:ext>
                  </a:extLst>
                </a:gridCol>
              </a:tblGrid>
              <a:tr h="370840">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r>
                        <a:rPr lang="nl-BE" sz="1800" dirty="0">
                          <a:latin typeface="UGent Panno Text Medium" panose="02000606040000040003" pitchFamily="2" charset="0"/>
                        </a:rPr>
                        <a:t>Lijst</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9CB38"/>
                    </a:solid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r>
                        <a:rPr lang="nl-BE" sz="1800" dirty="0">
                          <a:latin typeface="UGent Panno Text Medium" panose="02000606040000040003" pitchFamily="2" charset="0"/>
                        </a:rPr>
                        <a:t>Inhoud</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9CB38"/>
                    </a:solid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r>
                        <a:rPr lang="nl-BE" sz="1800" dirty="0">
                          <a:latin typeface="UGent Panno Text Medium" panose="02000606040000040003" pitchFamily="2" charset="0"/>
                        </a:rPr>
                        <a:t>Voorbeeld</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9CB38"/>
                    </a:solidFill>
                  </a:tcPr>
                </a:tc>
                <a:extLst>
                  <a:ext uri="{0D108BD9-81ED-4DB2-BD59-A6C34878D82A}">
                    <a16:rowId xmlns:a16="http://schemas.microsoft.com/office/drawing/2014/main" val="10000"/>
                  </a:ext>
                </a:extLst>
              </a:tr>
              <a:tr h="37084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nl-BE" sz="1800" b="1" dirty="0">
                          <a:latin typeface="UGent Panno Text Medium" panose="02000606040000040003" pitchFamily="2" charset="0"/>
                        </a:rPr>
                        <a:t>1</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CB38">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lvl="2" indent="0" algn="l" defTabSz="914400" rtl="0" eaLnBrk="1" fontAlgn="auto" latinLnBrk="0" hangingPunct="1">
                        <a:lnSpc>
                          <a:spcPct val="100000"/>
                        </a:lnSpc>
                        <a:spcBef>
                          <a:spcPts val="0"/>
                        </a:spcBef>
                        <a:spcAft>
                          <a:spcPts val="0"/>
                        </a:spcAft>
                        <a:buClrTx/>
                        <a:buSzTx/>
                        <a:buFontTx/>
                        <a:buNone/>
                        <a:tabLst/>
                        <a:defRPr/>
                      </a:pPr>
                      <a:r>
                        <a:rPr lang="nl-BE" sz="1800" b="1" u="sng" dirty="0">
                          <a:latin typeface="UGent Panno Text Medium" panose="02000606040000040003" pitchFamily="2" charset="0"/>
                        </a:rPr>
                        <a:t>Potentieel</a:t>
                      </a:r>
                      <a:r>
                        <a:rPr lang="nl-BE" sz="1800" dirty="0">
                          <a:latin typeface="UGent Panno Text Medium" panose="02000606040000040003" pitchFamily="2" charset="0"/>
                        </a:rPr>
                        <a:t> ongeschikte medicatie, onafhankelijk van onderliggende diagnoses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CB38">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nl-BE" sz="1800" i="1" dirty="0">
                          <a:latin typeface="UGent Panno Text Medium" panose="02000606040000040003" pitchFamily="2" charset="0"/>
                        </a:rPr>
                        <a:t>Digoxine &gt;125µg </a:t>
                      </a:r>
                      <a:endParaRPr lang="nl-BE" sz="1800" dirty="0">
                        <a:latin typeface="UGent Panno Text Medium" panose="02000606040000040003" pitchFamily="2"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CB38">
                        <a:tint val="40000"/>
                      </a:srgbClr>
                    </a:solidFill>
                  </a:tcPr>
                </a:tc>
                <a:extLst>
                  <a:ext uri="{0D108BD9-81ED-4DB2-BD59-A6C34878D82A}">
                    <a16:rowId xmlns:a16="http://schemas.microsoft.com/office/drawing/2014/main" val="10001"/>
                  </a:ext>
                </a:extLst>
              </a:tr>
              <a:tr h="37084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nl-BE" sz="1800" b="1" dirty="0">
                          <a:latin typeface="UGent Panno Text Medium" panose="02000606040000040003" pitchFamily="2" charset="0"/>
                        </a:rPr>
                        <a:t>2</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CB38">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lvl="2" indent="0" algn="l" defTabSz="914400" rtl="0" eaLnBrk="1" fontAlgn="auto" latinLnBrk="0" hangingPunct="1">
                        <a:lnSpc>
                          <a:spcPct val="100000"/>
                        </a:lnSpc>
                        <a:spcBef>
                          <a:spcPts val="0"/>
                        </a:spcBef>
                        <a:spcAft>
                          <a:spcPts val="0"/>
                        </a:spcAft>
                        <a:buClrTx/>
                        <a:buSzTx/>
                        <a:buFontTx/>
                        <a:buNone/>
                        <a:tabLst/>
                        <a:defRPr/>
                      </a:pPr>
                      <a:r>
                        <a:rPr lang="nl-BE" sz="1800" b="1" u="sng" dirty="0">
                          <a:latin typeface="UGent Panno Text Medium" panose="02000606040000040003" pitchFamily="2" charset="0"/>
                        </a:rPr>
                        <a:t>Potentieel</a:t>
                      </a:r>
                      <a:r>
                        <a:rPr lang="nl-BE" sz="1800" dirty="0">
                          <a:latin typeface="UGent Panno Text Medium" panose="02000606040000040003" pitchFamily="2" charset="0"/>
                        </a:rPr>
                        <a:t> ongeschikte medicatie, afhankelijk van onderliggende diagnoses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CB38">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nl-BE" sz="1800" i="1" dirty="0">
                          <a:latin typeface="UGent Panno Text Medium" panose="02000606040000040003" pitchFamily="2" charset="0"/>
                        </a:rPr>
                        <a:t>Metoclopramide bij Parkinson</a:t>
                      </a:r>
                      <a:endParaRPr lang="nl-BE" sz="1800" dirty="0">
                        <a:latin typeface="UGent Panno Text Medium" panose="02000606040000040003" pitchFamily="2"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CB38">
                        <a:tint val="20000"/>
                      </a:srgbClr>
                    </a:solidFill>
                  </a:tcPr>
                </a:tc>
                <a:extLst>
                  <a:ext uri="{0D108BD9-81ED-4DB2-BD59-A6C34878D82A}">
                    <a16:rowId xmlns:a16="http://schemas.microsoft.com/office/drawing/2014/main" val="10002"/>
                  </a:ext>
                </a:extLst>
              </a:tr>
              <a:tr h="37084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nl-BE" sz="1800" b="1" dirty="0">
                          <a:latin typeface="UGent Panno Text Medium" panose="02000606040000040003" pitchFamily="2" charset="0"/>
                        </a:rPr>
                        <a:t>3</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CB38">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nl-BE" sz="1800" b="1" u="sng" dirty="0">
                          <a:latin typeface="UGent Panno Text Medium" panose="02000606040000040003" pitchFamily="2" charset="0"/>
                        </a:rPr>
                        <a:t>Potentieel</a:t>
                      </a:r>
                      <a:r>
                        <a:rPr lang="nl-BE" sz="1800" dirty="0">
                          <a:latin typeface="UGent Panno Text Medium" panose="02000606040000040003" pitchFamily="2" charset="0"/>
                        </a:rPr>
                        <a:t> ontbrekende medicatie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CB38">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nl-BE" sz="1800" i="1" dirty="0">
                          <a:latin typeface="UGent Panno Text Medium" panose="02000606040000040003" pitchFamily="2" charset="0"/>
                        </a:rPr>
                        <a:t>Geen foliumzuur bij methotrexaat</a:t>
                      </a:r>
                      <a:endParaRPr lang="nl-BE" sz="1800" dirty="0">
                        <a:latin typeface="UGent Panno Text Medium" panose="02000606040000040003" pitchFamily="2"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CB38">
                        <a:tint val="40000"/>
                      </a:srgbClr>
                    </a:solidFill>
                  </a:tcPr>
                </a:tc>
                <a:extLst>
                  <a:ext uri="{0D108BD9-81ED-4DB2-BD59-A6C34878D82A}">
                    <a16:rowId xmlns:a16="http://schemas.microsoft.com/office/drawing/2014/main" val="10003"/>
                  </a:ext>
                </a:extLst>
              </a:tr>
              <a:tr h="37084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nl-BE" sz="1800" b="1" dirty="0">
                          <a:latin typeface="UGent Panno Text Medium" panose="02000606040000040003" pitchFamily="2" charset="0"/>
                        </a:rPr>
                        <a:t>4</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CB38">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nl-BE" sz="1800" dirty="0">
                          <a:latin typeface="UGent Panno Text Medium" panose="02000606040000040003" pitchFamily="2" charset="0"/>
                        </a:rPr>
                        <a:t>Geneesmiddeleninteracties met specifieke relevantie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CB38">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lvl="3" indent="0" algn="l" defTabSz="914400" rtl="0" eaLnBrk="1" fontAlgn="auto" latinLnBrk="0" hangingPunct="1">
                        <a:lnSpc>
                          <a:spcPct val="100000"/>
                        </a:lnSpc>
                        <a:spcBef>
                          <a:spcPts val="0"/>
                        </a:spcBef>
                        <a:spcAft>
                          <a:spcPts val="0"/>
                        </a:spcAft>
                        <a:buClrTx/>
                        <a:buSzTx/>
                        <a:buFontTx/>
                        <a:buNone/>
                        <a:tabLst/>
                        <a:defRPr/>
                      </a:pPr>
                      <a:r>
                        <a:rPr lang="nl-BE" sz="1800" i="1" dirty="0">
                          <a:latin typeface="UGent Panno Text Medium" panose="02000606040000040003" pitchFamily="2" charset="0"/>
                        </a:rPr>
                        <a:t>NSAID + VKA</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CB38">
                        <a:tint val="20000"/>
                      </a:srgbClr>
                    </a:solidFill>
                  </a:tcPr>
                </a:tc>
                <a:extLst>
                  <a:ext uri="{0D108BD9-81ED-4DB2-BD59-A6C34878D82A}">
                    <a16:rowId xmlns:a16="http://schemas.microsoft.com/office/drawing/2014/main" val="10004"/>
                  </a:ext>
                </a:extLst>
              </a:tr>
              <a:tr h="37084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nl-BE" sz="1800" b="1" dirty="0">
                          <a:latin typeface="UGent Panno Text Medium" panose="02000606040000040003" pitchFamily="2" charset="0"/>
                        </a:rPr>
                        <a:t>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CB38">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lvl="2" indent="0" algn="l" defTabSz="914400" rtl="0" eaLnBrk="1" fontAlgn="auto" latinLnBrk="0" hangingPunct="1">
                        <a:lnSpc>
                          <a:spcPct val="100000"/>
                        </a:lnSpc>
                        <a:spcBef>
                          <a:spcPts val="0"/>
                        </a:spcBef>
                        <a:spcAft>
                          <a:spcPts val="0"/>
                        </a:spcAft>
                        <a:buClrTx/>
                        <a:buSzTx/>
                        <a:buFontTx/>
                        <a:buNone/>
                        <a:tabLst/>
                        <a:defRPr/>
                      </a:pPr>
                      <a:r>
                        <a:rPr lang="nl-BE" sz="1800" dirty="0">
                          <a:latin typeface="UGent Panno Text Medium" panose="02000606040000040003" pitchFamily="2" charset="0"/>
                        </a:rPr>
                        <a:t>Algemene zorg-gerelateerde items, die in de apotheek kunnen worden aangepakt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CB38">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lvl="2" indent="0" algn="l" defTabSz="914400" rtl="0" eaLnBrk="1" fontAlgn="auto" latinLnBrk="0" hangingPunct="1">
                        <a:lnSpc>
                          <a:spcPct val="100000"/>
                        </a:lnSpc>
                        <a:spcBef>
                          <a:spcPts val="0"/>
                        </a:spcBef>
                        <a:spcAft>
                          <a:spcPts val="0"/>
                        </a:spcAft>
                        <a:buClrTx/>
                        <a:buSzTx/>
                        <a:buFontTx/>
                        <a:buNone/>
                        <a:tabLst/>
                        <a:defRPr/>
                      </a:pPr>
                      <a:r>
                        <a:rPr lang="nl-BE" sz="1800" i="1" dirty="0">
                          <a:latin typeface="UGent Panno Text Medium" panose="02000606040000040003" pitchFamily="2" charset="0"/>
                        </a:rPr>
                        <a:t>Beschikbaarheid </a:t>
                      </a:r>
                      <a:r>
                        <a:rPr lang="nl-BE" sz="1800" i="1" u="sng" dirty="0">
                          <a:latin typeface="UGent Panno Text Medium" panose="02000606040000040003" pitchFamily="2" charset="0"/>
                        </a:rPr>
                        <a:t>duidelijk</a:t>
                      </a:r>
                      <a:r>
                        <a:rPr lang="nl-BE" sz="1800" i="1" dirty="0">
                          <a:latin typeface="UGent Panno Text Medium" panose="02000606040000040003" pitchFamily="2" charset="0"/>
                        </a:rPr>
                        <a:t> medicatieschema</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9CB38">
                        <a:tint val="4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33029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3"/>
          <a:stretch>
            <a:fillRect/>
          </a:stretch>
        </p:blipFill>
        <p:spPr>
          <a:xfrm>
            <a:off x="169352" y="278935"/>
            <a:ext cx="11887200" cy="6094156"/>
          </a:xfrm>
          <a:prstGeom prst="rect">
            <a:avLst/>
          </a:prstGeom>
        </p:spPr>
      </p:pic>
      <p:sp>
        <p:nvSpPr>
          <p:cNvPr id="12" name="Afgeronde rechthoek 11"/>
          <p:cNvSpPr/>
          <p:nvPr/>
        </p:nvSpPr>
        <p:spPr>
          <a:xfrm>
            <a:off x="600456" y="5775067"/>
            <a:ext cx="9075396" cy="352228"/>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126444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p:cNvPicPr>
            <a:picLocks noChangeAspect="1"/>
          </p:cNvPicPr>
          <p:nvPr/>
        </p:nvPicPr>
        <p:blipFill>
          <a:blip r:embed="rId3"/>
          <a:stretch>
            <a:fillRect/>
          </a:stretch>
        </p:blipFill>
        <p:spPr>
          <a:xfrm>
            <a:off x="2409868" y="192173"/>
            <a:ext cx="6141688" cy="6835790"/>
          </a:xfrm>
          <a:prstGeom prst="rect">
            <a:avLst/>
          </a:prstGeom>
        </p:spPr>
      </p:pic>
      <p:sp>
        <p:nvSpPr>
          <p:cNvPr id="5" name="Rechthoek 4"/>
          <p:cNvSpPr/>
          <p:nvPr/>
        </p:nvSpPr>
        <p:spPr>
          <a:xfrm>
            <a:off x="2409868" y="2986246"/>
            <a:ext cx="1753341" cy="295567"/>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Rechthoek 5"/>
          <p:cNvSpPr/>
          <p:nvPr/>
        </p:nvSpPr>
        <p:spPr>
          <a:xfrm>
            <a:off x="2409868" y="648554"/>
            <a:ext cx="968033" cy="295567"/>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 name="Rechthoek 6"/>
          <p:cNvSpPr/>
          <p:nvPr/>
        </p:nvSpPr>
        <p:spPr>
          <a:xfrm>
            <a:off x="2409868" y="6075887"/>
            <a:ext cx="1233180" cy="24961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Rechthoek 7"/>
          <p:cNvSpPr/>
          <p:nvPr/>
        </p:nvSpPr>
        <p:spPr>
          <a:xfrm>
            <a:off x="2409868" y="97212"/>
            <a:ext cx="763639" cy="290464"/>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3450423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37FA5E6-0DDE-4636-92AC-A7797F152C14}"/>
              </a:ext>
            </a:extLst>
          </p:cNvPr>
          <p:cNvSpPr>
            <a:spLocks noGrp="1"/>
          </p:cNvSpPr>
          <p:nvPr>
            <p:ph type="title"/>
          </p:nvPr>
        </p:nvSpPr>
        <p:spPr/>
        <p:txBody>
          <a:bodyPr/>
          <a:lstStyle/>
          <a:p>
            <a:r>
              <a:rPr lang="nl-BE" dirty="0"/>
              <a:t>Deel 3: Casuïstiek</a:t>
            </a:r>
          </a:p>
        </p:txBody>
      </p:sp>
      <p:sp>
        <p:nvSpPr>
          <p:cNvPr id="5" name="Tijdelijke aanduiding voor tekst 4">
            <a:extLst>
              <a:ext uri="{FF2B5EF4-FFF2-40B4-BE49-F238E27FC236}">
                <a16:creationId xmlns:a16="http://schemas.microsoft.com/office/drawing/2014/main" id="{461914E0-9429-4A26-A2F3-AD31A2A16940}"/>
              </a:ext>
            </a:extLst>
          </p:cNvPr>
          <p:cNvSpPr>
            <a:spLocks noGrp="1"/>
          </p:cNvSpPr>
          <p:nvPr>
            <p:ph type="body" idx="1"/>
          </p:nvPr>
        </p:nvSpPr>
        <p:spPr>
          <a:xfrm>
            <a:off x="677335" y="4527448"/>
            <a:ext cx="9370674" cy="860400"/>
          </a:xfrm>
        </p:spPr>
        <p:txBody>
          <a:bodyPr/>
          <a:lstStyle/>
          <a:p>
            <a:r>
              <a:rPr lang="nl-BE" dirty="0"/>
              <a:t>GheOP³S-tool &amp; rationeel voorschrijven als complementaire methode voor een medicatienazicht</a:t>
            </a:r>
          </a:p>
        </p:txBody>
      </p:sp>
    </p:spTree>
    <p:extLst>
      <p:ext uri="{BB962C8B-B14F-4D97-AF65-F5344CB8AC3E}">
        <p14:creationId xmlns:p14="http://schemas.microsoft.com/office/powerpoint/2010/main" val="93422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el 1"/>
          <p:cNvSpPr>
            <a:spLocks noGrp="1"/>
          </p:cNvSpPr>
          <p:nvPr>
            <p:ph type="title"/>
          </p:nvPr>
        </p:nvSpPr>
        <p:spPr/>
        <p:txBody>
          <a:bodyPr/>
          <a:lstStyle/>
          <a:p>
            <a:pPr eaLnBrk="1" hangingPunct="1"/>
            <a:r>
              <a:rPr lang="nl-BE" dirty="0"/>
              <a:t>CASUS ANDRE</a:t>
            </a:r>
          </a:p>
        </p:txBody>
      </p:sp>
      <p:sp>
        <p:nvSpPr>
          <p:cNvPr id="3" name="Tijdelijke aanduiding voor inhoud 2"/>
          <p:cNvSpPr>
            <a:spLocks noGrp="1"/>
          </p:cNvSpPr>
          <p:nvPr>
            <p:ph idx="1"/>
          </p:nvPr>
        </p:nvSpPr>
        <p:spPr/>
        <p:txBody>
          <a:bodyPr rtlCol="0">
            <a:noAutofit/>
          </a:bodyPr>
          <a:lstStyle/>
          <a:p>
            <a:pPr eaLnBrk="1" fontAlgn="auto" hangingPunct="1">
              <a:spcAft>
                <a:spcPts val="0"/>
              </a:spcAft>
              <a:buFont typeface="Arial" panose="020B0604020202020204" pitchFamily="34" charset="0"/>
              <a:buChar char="•"/>
              <a:defRPr/>
            </a:pPr>
            <a:r>
              <a:rPr lang="nl-BE" sz="2400" dirty="0"/>
              <a:t>Andre, 84 jaar, vrouw 2 jaar geleden gestorven, 1 dochter.</a:t>
            </a:r>
          </a:p>
          <a:p>
            <a:pPr eaLnBrk="1" fontAlgn="auto" hangingPunct="1">
              <a:spcAft>
                <a:spcPts val="0"/>
              </a:spcAft>
              <a:buFont typeface="Arial" panose="020B0604020202020204" pitchFamily="34" charset="0"/>
              <a:buChar char="•"/>
              <a:defRPr/>
            </a:pPr>
            <a:r>
              <a:rPr lang="nl-BE" sz="2400" dirty="0"/>
              <a:t>De dochter merkt op dat haar vader meer en meer vergeetachtig wordt. Ze denkt dat dit door de medicatie is.</a:t>
            </a:r>
          </a:p>
          <a:p>
            <a:pPr eaLnBrk="1" fontAlgn="auto" hangingPunct="1">
              <a:spcAft>
                <a:spcPts val="0"/>
              </a:spcAft>
              <a:buFont typeface="Arial" panose="020B0604020202020204" pitchFamily="34" charset="0"/>
              <a:buChar char="•"/>
              <a:defRPr/>
            </a:pPr>
            <a:r>
              <a:rPr lang="nl-BE" sz="2400" dirty="0"/>
              <a:t>Andre zegt zelf geen klachten te hebben, beseft wel dat hij vergeetachtig wordt. Hij ondervindt moeite bij stappen, gebruikt daarom een rollator. De bloeddruk is borderline. Hij moet frequent plassen ‘s morgens. Slaapt goed, met zijn slaappil. Hij zegt geen nevenwerkingen te ondervinden van de medicatie.</a:t>
            </a:r>
          </a:p>
          <a:p>
            <a:pPr eaLnBrk="1" fontAlgn="auto" hangingPunct="1">
              <a:spcAft>
                <a:spcPts val="0"/>
              </a:spcAft>
              <a:buFont typeface="Arial" panose="020B0604020202020204" pitchFamily="34" charset="0"/>
              <a:buChar char="•"/>
              <a:defRPr/>
            </a:pPr>
            <a:endParaRPr lang="nl-BE" sz="2400" dirty="0"/>
          </a:p>
          <a:p>
            <a:pPr lvl="1" eaLnBrk="1" fontAlgn="auto" hangingPunct="1">
              <a:spcAft>
                <a:spcPts val="0"/>
              </a:spcAft>
              <a:buFont typeface="Arial" panose="020B0604020202020204" pitchFamily="34" charset="0"/>
              <a:buChar char="•"/>
              <a:defRPr/>
            </a:pPr>
            <a:endParaRPr lang="nl-BE" sz="1800" dirty="0"/>
          </a:p>
        </p:txBody>
      </p:sp>
      <p:sp>
        <p:nvSpPr>
          <p:cNvPr id="5" name="Tijdelijke aanduiding voor dianummer 4"/>
          <p:cNvSpPr>
            <a:spLocks noGrp="1"/>
          </p:cNvSpPr>
          <p:nvPr>
            <p:ph type="sldNum" sz="quarter" idx="12"/>
          </p:nvPr>
        </p:nvSpPr>
        <p:spPr/>
        <p:txBody>
          <a:bodyPr/>
          <a:lstStyle/>
          <a:p>
            <a:pPr>
              <a:defRPr/>
            </a:pPr>
            <a:fld id="{EE8A0CA1-B471-460F-B3BD-76E6518DFB0C}" type="slidenum">
              <a:rPr lang="nl-BE"/>
              <a:pPr>
                <a:defRPr/>
              </a:pPr>
              <a:t>19</a:t>
            </a:fld>
            <a:endParaRPr lang="nl-BE"/>
          </a:p>
        </p:txBody>
      </p:sp>
      <p:sp>
        <p:nvSpPr>
          <p:cNvPr id="6" name="Tijdelijke aanduiding voor inhoud 2"/>
          <p:cNvSpPr txBox="1">
            <a:spLocks/>
          </p:cNvSpPr>
          <p:nvPr/>
        </p:nvSpPr>
        <p:spPr bwMode="auto">
          <a:xfrm>
            <a:off x="4620682" y="4891675"/>
            <a:ext cx="2808312"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rtl="0" eaLnBrk="0" fontAlgn="base" hangingPunct="0">
              <a:spcBef>
                <a:spcPct val="20000"/>
              </a:spcBef>
              <a:spcAft>
                <a:spcPct val="0"/>
              </a:spcAft>
              <a:buClr>
                <a:srgbClr val="C3D69B"/>
              </a:buClr>
              <a:buFont typeface="Arial" panose="020B0604020202020204" pitchFamily="34" charset="0"/>
              <a:buChar char="•"/>
              <a:defRPr sz="3200" kern="1200">
                <a:solidFill>
                  <a:srgbClr val="46528C"/>
                </a:solidFill>
                <a:latin typeface="+mn-lt"/>
                <a:ea typeface="+mn-ea"/>
                <a:cs typeface="+mn-cs"/>
              </a:defRPr>
            </a:lvl1pPr>
            <a:lvl2pPr marL="742950" indent="-285750" algn="l" rtl="0" eaLnBrk="0" fontAlgn="base" hangingPunct="0">
              <a:spcBef>
                <a:spcPct val="20000"/>
              </a:spcBef>
              <a:spcAft>
                <a:spcPct val="0"/>
              </a:spcAft>
              <a:buClr>
                <a:srgbClr val="E46C0A"/>
              </a:buClr>
              <a:buFont typeface="Arial" panose="020B0604020202020204" pitchFamily="34" charset="0"/>
              <a:buChar char="–"/>
              <a:defRPr sz="2800" kern="1200">
                <a:solidFill>
                  <a:srgbClr val="46528C"/>
                </a:solidFill>
                <a:latin typeface="+mn-lt"/>
                <a:ea typeface="+mn-ea"/>
                <a:cs typeface="+mn-cs"/>
              </a:defRPr>
            </a:lvl2pPr>
            <a:lvl3pPr marL="1143000" indent="-228600" algn="l" rtl="0" eaLnBrk="0" fontAlgn="base" hangingPunct="0">
              <a:spcBef>
                <a:spcPct val="20000"/>
              </a:spcBef>
              <a:spcAft>
                <a:spcPct val="0"/>
              </a:spcAft>
              <a:buClr>
                <a:srgbClr val="FF0000"/>
              </a:buClr>
              <a:buFont typeface="Arial" panose="020B0604020202020204" pitchFamily="34" charset="0"/>
              <a:buChar char="•"/>
              <a:defRPr sz="2400" kern="1200">
                <a:solidFill>
                  <a:srgbClr val="46528C"/>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46528C"/>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46528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nl-BE" dirty="0"/>
          </a:p>
        </p:txBody>
      </p:sp>
    </p:spTree>
    <p:extLst>
      <p:ext uri="{BB962C8B-B14F-4D97-AF65-F5344CB8AC3E}">
        <p14:creationId xmlns:p14="http://schemas.microsoft.com/office/powerpoint/2010/main" val="901229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4FD9DF8-4781-47FF-A42D-CE87B4033AAC}"/>
              </a:ext>
            </a:extLst>
          </p:cNvPr>
          <p:cNvSpPr>
            <a:spLocks noGrp="1"/>
          </p:cNvSpPr>
          <p:nvPr>
            <p:ph type="title"/>
          </p:nvPr>
        </p:nvSpPr>
        <p:spPr/>
        <p:txBody>
          <a:bodyPr/>
          <a:lstStyle/>
          <a:p>
            <a:r>
              <a:rPr lang="nl-BE" dirty="0"/>
              <a:t>Deel 1: Achtergrond</a:t>
            </a:r>
          </a:p>
        </p:txBody>
      </p:sp>
      <p:sp>
        <p:nvSpPr>
          <p:cNvPr id="5" name="Tijdelijke aanduiding voor tekst 4">
            <a:extLst>
              <a:ext uri="{FF2B5EF4-FFF2-40B4-BE49-F238E27FC236}">
                <a16:creationId xmlns:a16="http://schemas.microsoft.com/office/drawing/2014/main" id="{0340245D-28C7-4F80-9649-FB1838362B6E}"/>
              </a:ext>
            </a:extLst>
          </p:cNvPr>
          <p:cNvSpPr>
            <a:spLocks noGrp="1"/>
          </p:cNvSpPr>
          <p:nvPr>
            <p:ph type="body" idx="1"/>
          </p:nvPr>
        </p:nvSpPr>
        <p:spPr/>
        <p:txBody>
          <a:bodyPr/>
          <a:lstStyle/>
          <a:p>
            <a:r>
              <a:rPr lang="nl-BE" dirty="0"/>
              <a:t>Het ontstaan van het MFO-programma + rationeel voorschrijven</a:t>
            </a:r>
          </a:p>
        </p:txBody>
      </p:sp>
    </p:spTree>
    <p:extLst>
      <p:ext uri="{BB962C8B-B14F-4D97-AF65-F5344CB8AC3E}">
        <p14:creationId xmlns:p14="http://schemas.microsoft.com/office/powerpoint/2010/main" val="1482352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dianummer 6"/>
          <p:cNvSpPr>
            <a:spLocks noGrp="1"/>
          </p:cNvSpPr>
          <p:nvPr>
            <p:ph type="sldNum" sz="quarter" idx="12"/>
          </p:nvPr>
        </p:nvSpPr>
        <p:spPr/>
        <p:txBody>
          <a:bodyPr/>
          <a:lstStyle/>
          <a:p>
            <a:pPr>
              <a:defRPr/>
            </a:pPr>
            <a:fld id="{20E82F16-E7C2-485F-9AD2-1C88C7A7C849}" type="slidenum">
              <a:rPr lang="nl-BE"/>
              <a:pPr>
                <a:defRPr/>
              </a:pPr>
              <a:t>20</a:t>
            </a:fld>
            <a:endParaRPr lang="nl-BE"/>
          </a:p>
        </p:txBody>
      </p:sp>
      <p:sp>
        <p:nvSpPr>
          <p:cNvPr id="90114" name="Tijdelijke aanduiding voor inhoud 4"/>
          <p:cNvSpPr>
            <a:spLocks noGrp="1"/>
          </p:cNvSpPr>
          <p:nvPr>
            <p:ph sz="half" idx="4294967295"/>
          </p:nvPr>
        </p:nvSpPr>
        <p:spPr>
          <a:xfrm>
            <a:off x="488371" y="342179"/>
            <a:ext cx="3363191" cy="6287222"/>
          </a:xfrm>
        </p:spPr>
        <p:txBody>
          <a:bodyPr>
            <a:normAutofit/>
          </a:bodyPr>
          <a:lstStyle/>
          <a:p>
            <a:pPr marL="0" indent="0" eaLnBrk="1" hangingPunct="1">
              <a:buFont typeface="Arial" charset="0"/>
              <a:buNone/>
            </a:pPr>
            <a:r>
              <a:rPr lang="nl-BE" sz="2000" b="1" u="sng" dirty="0">
                <a:solidFill>
                  <a:schemeClr val="tx1"/>
                </a:solidFill>
              </a:rPr>
              <a:t>Medicatielijst</a:t>
            </a:r>
          </a:p>
          <a:p>
            <a:pPr marL="0" indent="0">
              <a:buNone/>
            </a:pPr>
            <a:r>
              <a:rPr lang="nl-BE" sz="2000" dirty="0" err="1">
                <a:solidFill>
                  <a:schemeClr val="tx1"/>
                </a:solidFill>
              </a:rPr>
              <a:t>Citalopram</a:t>
            </a:r>
            <a:r>
              <a:rPr lang="nl-BE" sz="2000" dirty="0">
                <a:solidFill>
                  <a:schemeClr val="tx1"/>
                </a:solidFill>
              </a:rPr>
              <a:t> 20mg  1dd ‘s ochtends</a:t>
            </a:r>
          </a:p>
          <a:p>
            <a:pPr marL="0" indent="0">
              <a:buNone/>
            </a:pPr>
            <a:r>
              <a:rPr lang="nl-BE" sz="2000" dirty="0" err="1">
                <a:solidFill>
                  <a:schemeClr val="tx1"/>
                </a:solidFill>
              </a:rPr>
              <a:t>Lormetazepam</a:t>
            </a:r>
            <a:r>
              <a:rPr lang="nl-BE" sz="2000" dirty="0">
                <a:solidFill>
                  <a:schemeClr val="tx1"/>
                </a:solidFill>
              </a:rPr>
              <a:t> 2mg 1dd ‘s avonds</a:t>
            </a:r>
          </a:p>
          <a:p>
            <a:pPr marL="0" indent="0">
              <a:buNone/>
            </a:pPr>
            <a:r>
              <a:rPr lang="nl-BE" sz="2000" dirty="0" err="1">
                <a:solidFill>
                  <a:schemeClr val="tx1"/>
                </a:solidFill>
              </a:rPr>
              <a:t>Piroxicam</a:t>
            </a:r>
            <a:r>
              <a:rPr lang="nl-BE" sz="2000" dirty="0">
                <a:solidFill>
                  <a:schemeClr val="tx1"/>
                </a:solidFill>
              </a:rPr>
              <a:t> 20mg 1dd tot 3x/week</a:t>
            </a:r>
          </a:p>
          <a:p>
            <a:pPr marL="0" indent="0">
              <a:buNone/>
            </a:pPr>
            <a:r>
              <a:rPr lang="nl-BE" sz="2000" dirty="0">
                <a:solidFill>
                  <a:schemeClr val="tx1"/>
                </a:solidFill>
              </a:rPr>
              <a:t>Furosemide 40mg 1dd ‘s morgens </a:t>
            </a:r>
          </a:p>
          <a:p>
            <a:pPr marL="0" indent="0">
              <a:buNone/>
            </a:pPr>
            <a:r>
              <a:rPr lang="nl-BE" sz="2000" dirty="0">
                <a:solidFill>
                  <a:schemeClr val="tx1"/>
                </a:solidFill>
              </a:rPr>
              <a:t>Omeprazol 20mg 1dd ‘s ochtends</a:t>
            </a:r>
          </a:p>
          <a:p>
            <a:pPr marL="0" indent="0">
              <a:buNone/>
            </a:pPr>
            <a:r>
              <a:rPr lang="nl-BE" sz="2000" dirty="0" err="1">
                <a:solidFill>
                  <a:schemeClr val="tx1"/>
                </a:solidFill>
              </a:rPr>
              <a:t>Betahistine</a:t>
            </a:r>
            <a:r>
              <a:rPr lang="nl-BE" sz="2000" dirty="0">
                <a:solidFill>
                  <a:schemeClr val="tx1"/>
                </a:solidFill>
              </a:rPr>
              <a:t> 16mg 3dd</a:t>
            </a:r>
          </a:p>
          <a:p>
            <a:pPr marL="0" indent="0">
              <a:buNone/>
            </a:pPr>
            <a:r>
              <a:rPr lang="nl-BE" sz="2000" dirty="0">
                <a:solidFill>
                  <a:schemeClr val="tx1"/>
                </a:solidFill>
              </a:rPr>
              <a:t>Bisoprolol 10mg 1dd ‘s ochtends</a:t>
            </a:r>
          </a:p>
        </p:txBody>
      </p:sp>
      <p:sp>
        <p:nvSpPr>
          <p:cNvPr id="90115" name="Tijdelijke aanduiding voor inhoud 5"/>
          <p:cNvSpPr>
            <a:spLocks noGrp="1"/>
          </p:cNvSpPr>
          <p:nvPr>
            <p:ph sz="half" idx="4294967295"/>
          </p:nvPr>
        </p:nvSpPr>
        <p:spPr>
          <a:xfrm>
            <a:off x="7419109" y="342178"/>
            <a:ext cx="4398819" cy="6287221"/>
          </a:xfrm>
        </p:spPr>
        <p:txBody>
          <a:bodyPr>
            <a:noAutofit/>
          </a:bodyPr>
          <a:lstStyle/>
          <a:p>
            <a:pPr marL="0" indent="0" eaLnBrk="1" hangingPunct="1">
              <a:spcBef>
                <a:spcPts val="0"/>
              </a:spcBef>
              <a:spcAft>
                <a:spcPts val="1000"/>
              </a:spcAft>
              <a:buFont typeface="Arial" charset="0"/>
              <a:buNone/>
            </a:pPr>
            <a:r>
              <a:rPr lang="nl-BE" sz="2000" b="1" u="sng" dirty="0">
                <a:solidFill>
                  <a:schemeClr val="tx1"/>
                </a:solidFill>
              </a:rPr>
              <a:t>Voorgeschiedenis</a:t>
            </a:r>
          </a:p>
          <a:p>
            <a:pPr marL="0" indent="0" eaLnBrk="1" hangingPunct="1">
              <a:spcBef>
                <a:spcPts val="0"/>
              </a:spcBef>
              <a:spcAft>
                <a:spcPts val="1000"/>
              </a:spcAft>
              <a:buFont typeface="Arial" charset="0"/>
              <a:buNone/>
            </a:pPr>
            <a:r>
              <a:rPr lang="nl-BE" sz="2000" b="1" dirty="0">
                <a:solidFill>
                  <a:schemeClr val="tx1"/>
                </a:solidFill>
              </a:rPr>
              <a:t>Hypertensie</a:t>
            </a:r>
          </a:p>
          <a:p>
            <a:pPr marL="0" indent="0" eaLnBrk="1" hangingPunct="1">
              <a:spcBef>
                <a:spcPts val="0"/>
              </a:spcBef>
              <a:spcAft>
                <a:spcPts val="1000"/>
              </a:spcAft>
              <a:buFont typeface="Arial" charset="0"/>
              <a:buNone/>
            </a:pPr>
            <a:r>
              <a:rPr lang="nl-BE" sz="2000" dirty="0">
                <a:solidFill>
                  <a:schemeClr val="tx1"/>
                </a:solidFill>
              </a:rPr>
              <a:t>Overlijden vrouw (2015)</a:t>
            </a:r>
          </a:p>
          <a:p>
            <a:pPr marL="0" indent="0" eaLnBrk="1" hangingPunct="1">
              <a:spcBef>
                <a:spcPts val="0"/>
              </a:spcBef>
              <a:spcAft>
                <a:spcPts val="1000"/>
              </a:spcAft>
              <a:buFont typeface="Arial" charset="0"/>
              <a:buNone/>
            </a:pPr>
            <a:r>
              <a:rPr lang="nl-BE" sz="2000" b="1" dirty="0">
                <a:solidFill>
                  <a:schemeClr val="tx1"/>
                </a:solidFill>
              </a:rPr>
              <a:t>Slaapstoornis</a:t>
            </a:r>
            <a:r>
              <a:rPr lang="nl-BE" sz="2000" dirty="0">
                <a:solidFill>
                  <a:schemeClr val="tx1"/>
                </a:solidFill>
              </a:rPr>
              <a:t> (2015) , na overlijden vrouw, behandeld met </a:t>
            </a:r>
            <a:r>
              <a:rPr lang="nl-BE" sz="2000" dirty="0" err="1">
                <a:solidFill>
                  <a:schemeClr val="tx1"/>
                </a:solidFill>
              </a:rPr>
              <a:t>lormetazepam</a:t>
            </a:r>
            <a:r>
              <a:rPr lang="nl-BE" sz="2000" dirty="0">
                <a:solidFill>
                  <a:schemeClr val="tx1"/>
                </a:solidFill>
              </a:rPr>
              <a:t> 1mg, neemt dit nog steeds in</a:t>
            </a:r>
          </a:p>
          <a:p>
            <a:pPr marL="0" indent="0" eaLnBrk="1" hangingPunct="1">
              <a:spcBef>
                <a:spcPts val="0"/>
              </a:spcBef>
              <a:spcAft>
                <a:spcPts val="1000"/>
              </a:spcAft>
              <a:buFont typeface="Arial" charset="0"/>
              <a:buNone/>
            </a:pPr>
            <a:r>
              <a:rPr lang="nl-BE" sz="2000" dirty="0">
                <a:solidFill>
                  <a:schemeClr val="tx1"/>
                </a:solidFill>
              </a:rPr>
              <a:t>Eenmalige episode </a:t>
            </a:r>
            <a:r>
              <a:rPr lang="nl-BE" sz="2000" b="1" dirty="0">
                <a:solidFill>
                  <a:schemeClr val="tx1"/>
                </a:solidFill>
              </a:rPr>
              <a:t>depressieve klachten </a:t>
            </a:r>
            <a:r>
              <a:rPr lang="nl-BE" sz="2000" dirty="0">
                <a:solidFill>
                  <a:schemeClr val="tx1"/>
                </a:solidFill>
              </a:rPr>
              <a:t>(2015)</a:t>
            </a:r>
          </a:p>
          <a:p>
            <a:pPr marL="0" indent="0" eaLnBrk="1" hangingPunct="1">
              <a:spcBef>
                <a:spcPts val="0"/>
              </a:spcBef>
              <a:spcAft>
                <a:spcPts val="1000"/>
              </a:spcAft>
              <a:buFont typeface="Arial" charset="0"/>
              <a:buNone/>
            </a:pPr>
            <a:r>
              <a:rPr lang="nl-BE" sz="2000" b="1" dirty="0">
                <a:solidFill>
                  <a:schemeClr val="tx1"/>
                </a:solidFill>
              </a:rPr>
              <a:t>Heupprothese </a:t>
            </a:r>
            <a:r>
              <a:rPr lang="nl-BE" sz="2000" dirty="0">
                <a:solidFill>
                  <a:schemeClr val="tx1"/>
                </a:solidFill>
              </a:rPr>
              <a:t>links na val met langdurige ZH/revalidatie opname (2014). Kreeg toen furosemide voor </a:t>
            </a:r>
            <a:r>
              <a:rPr lang="nl-BE" sz="2000" b="1" dirty="0">
                <a:solidFill>
                  <a:schemeClr val="tx1"/>
                </a:solidFill>
              </a:rPr>
              <a:t>oedeem</a:t>
            </a:r>
            <a:r>
              <a:rPr lang="nl-BE" sz="2000" dirty="0">
                <a:solidFill>
                  <a:schemeClr val="tx1"/>
                </a:solidFill>
              </a:rPr>
              <a:t> en </a:t>
            </a:r>
            <a:r>
              <a:rPr lang="nl-BE" sz="2000" dirty="0" err="1">
                <a:solidFill>
                  <a:schemeClr val="tx1"/>
                </a:solidFill>
              </a:rPr>
              <a:t>betahistine</a:t>
            </a:r>
            <a:r>
              <a:rPr lang="nl-BE" sz="2000" dirty="0">
                <a:solidFill>
                  <a:schemeClr val="tx1"/>
                </a:solidFill>
              </a:rPr>
              <a:t> voor </a:t>
            </a:r>
            <a:r>
              <a:rPr lang="nl-BE" sz="2000" b="1" dirty="0">
                <a:solidFill>
                  <a:schemeClr val="tx1"/>
                </a:solidFill>
              </a:rPr>
              <a:t>duizeligheid.</a:t>
            </a:r>
          </a:p>
          <a:p>
            <a:pPr marL="0" indent="0" eaLnBrk="1" hangingPunct="1">
              <a:spcBef>
                <a:spcPts val="0"/>
              </a:spcBef>
              <a:spcAft>
                <a:spcPts val="1000"/>
              </a:spcAft>
              <a:buFont typeface="Arial" charset="0"/>
              <a:buNone/>
            </a:pPr>
            <a:r>
              <a:rPr lang="nl-BE" sz="2000" b="1" dirty="0">
                <a:solidFill>
                  <a:schemeClr val="tx1"/>
                </a:solidFill>
              </a:rPr>
              <a:t>Heupartrose </a:t>
            </a:r>
            <a:r>
              <a:rPr lang="nl-BE" sz="2000" dirty="0">
                <a:solidFill>
                  <a:schemeClr val="tx1"/>
                </a:solidFill>
              </a:rPr>
              <a:t>rechts waarvoor </a:t>
            </a:r>
            <a:r>
              <a:rPr lang="nl-BE" sz="2000" dirty="0" err="1">
                <a:solidFill>
                  <a:schemeClr val="tx1"/>
                </a:solidFill>
              </a:rPr>
              <a:t>piroxicam</a:t>
            </a:r>
            <a:r>
              <a:rPr lang="nl-BE" sz="2000" dirty="0">
                <a:solidFill>
                  <a:schemeClr val="tx1"/>
                </a:solidFill>
              </a:rPr>
              <a:t> tot 3x/week</a:t>
            </a:r>
          </a:p>
          <a:p>
            <a:pPr marL="0" indent="0" eaLnBrk="1" hangingPunct="1">
              <a:spcBef>
                <a:spcPts val="0"/>
              </a:spcBef>
              <a:spcAft>
                <a:spcPts val="1000"/>
              </a:spcAft>
              <a:buFont typeface="Arial" charset="0"/>
              <a:buNone/>
            </a:pPr>
            <a:r>
              <a:rPr lang="nl-BE" sz="2000" b="1" dirty="0">
                <a:solidFill>
                  <a:schemeClr val="tx1"/>
                </a:solidFill>
              </a:rPr>
              <a:t>Maagklachten</a:t>
            </a:r>
            <a:r>
              <a:rPr lang="nl-BE" sz="2000" dirty="0">
                <a:solidFill>
                  <a:schemeClr val="tx1"/>
                </a:solidFill>
              </a:rPr>
              <a:t> waarvoor dagelijks omeprazol</a:t>
            </a:r>
          </a:p>
          <a:p>
            <a:pPr marL="0" indent="0" eaLnBrk="1" hangingPunct="1">
              <a:spcBef>
                <a:spcPts val="0"/>
              </a:spcBef>
              <a:spcAft>
                <a:spcPts val="1000"/>
              </a:spcAft>
              <a:buFont typeface="Arial" charset="0"/>
              <a:buNone/>
            </a:pPr>
            <a:r>
              <a:rPr lang="nl-BE" sz="2000" b="1" dirty="0">
                <a:solidFill>
                  <a:schemeClr val="tx1"/>
                </a:solidFill>
              </a:rPr>
              <a:t>Maagulcus</a:t>
            </a:r>
            <a:r>
              <a:rPr lang="nl-BE" sz="2000" dirty="0">
                <a:solidFill>
                  <a:schemeClr val="tx1"/>
                </a:solidFill>
              </a:rPr>
              <a:t> (2013)</a:t>
            </a:r>
          </a:p>
        </p:txBody>
      </p:sp>
      <p:sp>
        <p:nvSpPr>
          <p:cNvPr id="4" name="Rechthoek 3">
            <a:extLst>
              <a:ext uri="{FF2B5EF4-FFF2-40B4-BE49-F238E27FC236}">
                <a16:creationId xmlns:a16="http://schemas.microsoft.com/office/drawing/2014/main" id="{6F5557AE-D845-40CA-8994-14EC1D57EE27}"/>
              </a:ext>
            </a:extLst>
          </p:cNvPr>
          <p:cNvSpPr/>
          <p:nvPr/>
        </p:nvSpPr>
        <p:spPr>
          <a:xfrm>
            <a:off x="3851563" y="342178"/>
            <a:ext cx="3259283" cy="5196294"/>
          </a:xfrm>
          <a:prstGeom prst="rect">
            <a:avLst/>
          </a:prstGeom>
        </p:spPr>
        <p:txBody>
          <a:bodyPr wrap="square">
            <a:spAutoFit/>
          </a:bodyPr>
          <a:lstStyle/>
          <a:p>
            <a:pPr>
              <a:spcAft>
                <a:spcPts val="1000"/>
              </a:spcAft>
            </a:pPr>
            <a:r>
              <a:rPr lang="nl-BE" sz="2000" b="1" u="sng" dirty="0">
                <a:latin typeface="UGent Panno Text Medium" panose="02000606040000040003" pitchFamily="2" charset="0"/>
              </a:rPr>
              <a:t>Klinische gegevens</a:t>
            </a:r>
          </a:p>
          <a:p>
            <a:pPr>
              <a:spcAft>
                <a:spcPts val="1000"/>
              </a:spcAft>
            </a:pPr>
            <a:r>
              <a:rPr lang="nl-BE" sz="2000" dirty="0">
                <a:latin typeface="UGent Panno Text Medium" panose="02000606040000040003" pitchFamily="2" charset="0"/>
              </a:rPr>
              <a:t>RR 145/90</a:t>
            </a:r>
          </a:p>
          <a:p>
            <a:pPr>
              <a:spcAft>
                <a:spcPts val="1000"/>
              </a:spcAft>
            </a:pPr>
            <a:r>
              <a:rPr lang="nl-BE" sz="2000" dirty="0">
                <a:latin typeface="UGent Panno Text Medium" panose="02000606040000040003" pitchFamily="2" charset="0"/>
              </a:rPr>
              <a:t>Lengte 1.78 m</a:t>
            </a:r>
          </a:p>
          <a:p>
            <a:pPr>
              <a:spcAft>
                <a:spcPts val="1000"/>
              </a:spcAft>
            </a:pPr>
            <a:r>
              <a:rPr lang="nl-BE" sz="2000" dirty="0">
                <a:latin typeface="UGent Panno Text Medium" panose="02000606040000040003" pitchFamily="2" charset="0"/>
              </a:rPr>
              <a:t>Gewicht 92 kg</a:t>
            </a:r>
          </a:p>
          <a:p>
            <a:pPr>
              <a:spcAft>
                <a:spcPts val="1000"/>
              </a:spcAft>
            </a:pPr>
            <a:r>
              <a:rPr lang="nl-BE" sz="2000" dirty="0">
                <a:latin typeface="UGent Panno Text Medium" panose="02000606040000040003" pitchFamily="2" charset="0"/>
              </a:rPr>
              <a:t>BMI 29</a:t>
            </a:r>
          </a:p>
          <a:p>
            <a:pPr>
              <a:spcAft>
                <a:spcPts val="1000"/>
              </a:spcAft>
            </a:pPr>
            <a:r>
              <a:rPr lang="nl-BE" sz="2000" dirty="0">
                <a:latin typeface="UGent Panno Text Medium" panose="02000606040000040003" pitchFamily="2" charset="0"/>
              </a:rPr>
              <a:t>Nuchtere glucose: 112 g/dl</a:t>
            </a:r>
          </a:p>
          <a:p>
            <a:pPr>
              <a:spcAft>
                <a:spcPts val="1000"/>
              </a:spcAft>
            </a:pPr>
            <a:r>
              <a:rPr lang="nl-BE" sz="2000" dirty="0">
                <a:latin typeface="UGent Panno Text Medium" panose="02000606040000040003" pitchFamily="2" charset="0"/>
              </a:rPr>
              <a:t>Kalium 4.0 </a:t>
            </a:r>
            <a:r>
              <a:rPr lang="nl-BE" sz="2000" dirty="0" err="1">
                <a:latin typeface="UGent Panno Text Medium" panose="02000606040000040003" pitchFamily="2" charset="0"/>
              </a:rPr>
              <a:t>mmol</a:t>
            </a:r>
            <a:r>
              <a:rPr lang="nl-BE" sz="2000" dirty="0">
                <a:latin typeface="UGent Panno Text Medium" panose="02000606040000040003" pitchFamily="2" charset="0"/>
              </a:rPr>
              <a:t>/L</a:t>
            </a:r>
          </a:p>
          <a:p>
            <a:pPr>
              <a:spcAft>
                <a:spcPts val="1000"/>
              </a:spcAft>
            </a:pPr>
            <a:r>
              <a:rPr lang="nl-BE" sz="2000" dirty="0">
                <a:latin typeface="UGent Panno Text Medium" panose="02000606040000040003" pitchFamily="2" charset="0"/>
              </a:rPr>
              <a:t>Totale cholesterol 225mg/dl</a:t>
            </a:r>
          </a:p>
          <a:p>
            <a:pPr>
              <a:spcAft>
                <a:spcPts val="1000"/>
              </a:spcAft>
            </a:pPr>
            <a:r>
              <a:rPr lang="nl-BE" sz="2000" dirty="0">
                <a:latin typeface="UGent Panno Text Medium" panose="02000606040000040003" pitchFamily="2" charset="0"/>
              </a:rPr>
              <a:t>LDL 145 mg/dl</a:t>
            </a:r>
          </a:p>
          <a:p>
            <a:pPr>
              <a:spcAft>
                <a:spcPts val="1000"/>
              </a:spcAft>
            </a:pPr>
            <a:r>
              <a:rPr lang="nl-BE" sz="2000" dirty="0">
                <a:latin typeface="UGent Panno Text Medium" panose="02000606040000040003" pitchFamily="2" charset="0"/>
              </a:rPr>
              <a:t>HDL 54mg/dl</a:t>
            </a:r>
          </a:p>
          <a:p>
            <a:pPr>
              <a:spcAft>
                <a:spcPts val="1000"/>
              </a:spcAft>
            </a:pPr>
            <a:r>
              <a:rPr lang="nl-BE" sz="2000" dirty="0">
                <a:latin typeface="UGent Panno Text Medium" panose="02000606040000040003" pitchFamily="2" charset="0"/>
              </a:rPr>
              <a:t>Na 137 </a:t>
            </a:r>
            <a:r>
              <a:rPr lang="nl-BE" sz="2000" dirty="0" err="1">
                <a:latin typeface="UGent Panno Text Medium" panose="02000606040000040003" pitchFamily="2" charset="0"/>
              </a:rPr>
              <a:t>mmol</a:t>
            </a:r>
            <a:r>
              <a:rPr lang="nl-BE" sz="2000" dirty="0">
                <a:latin typeface="UGent Panno Text Medium" panose="02000606040000040003" pitchFamily="2" charset="0"/>
              </a:rPr>
              <a:t>/L</a:t>
            </a:r>
          </a:p>
          <a:p>
            <a:pPr>
              <a:spcAft>
                <a:spcPts val="1000"/>
              </a:spcAft>
            </a:pPr>
            <a:r>
              <a:rPr lang="nl-BE" sz="2000" dirty="0" err="1">
                <a:latin typeface="UGent Panno Text Medium" panose="02000606040000040003" pitchFamily="2" charset="0"/>
              </a:rPr>
              <a:t>eGFR</a:t>
            </a:r>
            <a:r>
              <a:rPr lang="nl-BE" sz="2000" dirty="0">
                <a:latin typeface="UGent Panno Text Medium" panose="02000606040000040003" pitchFamily="2" charset="0"/>
              </a:rPr>
              <a:t> 56</a:t>
            </a:r>
          </a:p>
        </p:txBody>
      </p:sp>
    </p:spTree>
    <p:extLst>
      <p:ext uri="{BB962C8B-B14F-4D97-AF65-F5344CB8AC3E}">
        <p14:creationId xmlns:p14="http://schemas.microsoft.com/office/powerpoint/2010/main" val="217068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77A68E45-18CD-4B37-8D04-9083A5B89A48}"/>
              </a:ext>
            </a:extLst>
          </p:cNvPr>
          <p:cNvSpPr>
            <a:spLocks noGrp="1"/>
          </p:cNvSpPr>
          <p:nvPr>
            <p:ph type="title"/>
          </p:nvPr>
        </p:nvSpPr>
        <p:spPr/>
        <p:txBody>
          <a:bodyPr>
            <a:normAutofit/>
          </a:bodyPr>
          <a:lstStyle/>
          <a:p>
            <a:r>
              <a:rPr lang="nl-BE" dirty="0"/>
              <a:t>Medicatieanalyse</a:t>
            </a:r>
          </a:p>
        </p:txBody>
      </p:sp>
      <p:sp>
        <p:nvSpPr>
          <p:cNvPr id="2" name="Tijdelijke aanduiding voor tekst 1">
            <a:extLst>
              <a:ext uri="{FF2B5EF4-FFF2-40B4-BE49-F238E27FC236}">
                <a16:creationId xmlns:a16="http://schemas.microsoft.com/office/drawing/2014/main" id="{2ADBC27F-672B-4171-92F4-276BC2D20EF8}"/>
              </a:ext>
            </a:extLst>
          </p:cNvPr>
          <p:cNvSpPr>
            <a:spLocks noGrp="1"/>
          </p:cNvSpPr>
          <p:nvPr>
            <p:ph type="body" idx="1"/>
          </p:nvPr>
        </p:nvSpPr>
        <p:spPr>
          <a:xfrm>
            <a:off x="675745" y="1423226"/>
            <a:ext cx="4185623" cy="576262"/>
          </a:xfrm>
        </p:spPr>
        <p:txBody>
          <a:bodyPr/>
          <a:lstStyle/>
          <a:p>
            <a:r>
              <a:rPr lang="nl-BE" dirty="0"/>
              <a:t>APOTHEEK GheOP³S-tool</a:t>
            </a:r>
          </a:p>
        </p:txBody>
      </p:sp>
      <p:sp>
        <p:nvSpPr>
          <p:cNvPr id="6" name="Tijdelijke aanduiding voor inhoud 5">
            <a:extLst>
              <a:ext uri="{FF2B5EF4-FFF2-40B4-BE49-F238E27FC236}">
                <a16:creationId xmlns:a16="http://schemas.microsoft.com/office/drawing/2014/main" id="{FAC37E1D-D0F2-4622-9858-FBFA778D87FB}"/>
              </a:ext>
            </a:extLst>
          </p:cNvPr>
          <p:cNvSpPr>
            <a:spLocks noGrp="1"/>
          </p:cNvSpPr>
          <p:nvPr>
            <p:ph sz="half" idx="2"/>
          </p:nvPr>
        </p:nvSpPr>
        <p:spPr>
          <a:xfrm>
            <a:off x="675745" y="1999488"/>
            <a:ext cx="5174337" cy="3304117"/>
          </a:xfrm>
        </p:spPr>
        <p:txBody>
          <a:bodyPr>
            <a:normAutofit/>
          </a:bodyPr>
          <a:lstStyle/>
          <a:p>
            <a:pPr marL="60273" indent="0">
              <a:buNone/>
            </a:pPr>
            <a:r>
              <a:rPr lang="nl-NL" b="1" dirty="0">
                <a:solidFill>
                  <a:srgbClr val="C00000"/>
                </a:solidFill>
              </a:rPr>
              <a:t>Item 1: elk antidepressivum </a:t>
            </a:r>
            <a:r>
              <a:rPr lang="nl-NL" b="1" dirty="0">
                <a:solidFill>
                  <a:srgbClr val="C00000"/>
                </a:solidFill>
                <a:cs typeface="Times New Roman" panose="02020603050405020304" pitchFamily="18" charset="0"/>
              </a:rPr>
              <a:t>≥ 1 jaar (</a:t>
            </a:r>
            <a:r>
              <a:rPr lang="nl-NL" b="1" dirty="0" err="1">
                <a:solidFill>
                  <a:srgbClr val="C00000"/>
                </a:solidFill>
                <a:cs typeface="Times New Roman" panose="02020603050405020304" pitchFamily="18" charset="0"/>
              </a:rPr>
              <a:t>citalopram</a:t>
            </a:r>
            <a:r>
              <a:rPr lang="nl-NL" b="1" dirty="0">
                <a:solidFill>
                  <a:srgbClr val="C00000"/>
                </a:solidFill>
                <a:cs typeface="Times New Roman" panose="02020603050405020304" pitchFamily="18" charset="0"/>
              </a:rPr>
              <a:t> 20 mg). </a:t>
            </a:r>
          </a:p>
          <a:p>
            <a:r>
              <a:rPr lang="nl-NL" dirty="0">
                <a:cs typeface="Times New Roman" panose="02020603050405020304" pitchFamily="18" charset="0"/>
              </a:rPr>
              <a:t>Bespreek met de arts en de patiënt de mogelijkheid tot afbouwen en uiteindelijke stop. </a:t>
            </a:r>
          </a:p>
          <a:p>
            <a:r>
              <a:rPr lang="nl-NL" dirty="0">
                <a:cs typeface="Times New Roman" panose="02020603050405020304" pitchFamily="18" charset="0"/>
              </a:rPr>
              <a:t>Over het algemeen wordt er aanbevolen om de dosis met 25 % te reduceren over een periode van 4 tot 6 weken. (</a:t>
            </a:r>
            <a:r>
              <a:rPr lang="nl-NL" dirty="0">
                <a:cs typeface="Times New Roman" panose="02020603050405020304" pitchFamily="18" charset="0"/>
                <a:hlinkClick r:id="rId2"/>
              </a:rPr>
              <a:t>http://wiki.psychiatrienet.nl/index.php/Stop-citalopram</a:t>
            </a:r>
            <a:r>
              <a:rPr lang="nl-NL" dirty="0">
                <a:cs typeface="Times New Roman" panose="02020603050405020304" pitchFamily="18" charset="0"/>
              </a:rPr>
              <a:t>)</a:t>
            </a:r>
          </a:p>
          <a:p>
            <a:r>
              <a:rPr lang="nl-NL" dirty="0">
                <a:cs typeface="Times New Roman" panose="02020603050405020304" pitchFamily="18" charset="0"/>
              </a:rPr>
              <a:t>Indien behouden van antidepressivum: geef voorkeur aan </a:t>
            </a:r>
            <a:r>
              <a:rPr lang="nl-NL" dirty="0" err="1">
                <a:cs typeface="Times New Roman" panose="02020603050405020304" pitchFamily="18" charset="0"/>
              </a:rPr>
              <a:t>sertraline</a:t>
            </a:r>
            <a:r>
              <a:rPr lang="nl-NL" dirty="0">
                <a:cs typeface="Times New Roman" panose="02020603050405020304" pitchFamily="18" charset="0"/>
              </a:rPr>
              <a:t> (minder </a:t>
            </a:r>
            <a:r>
              <a:rPr lang="nl-NL" dirty="0" err="1">
                <a:cs typeface="Times New Roman" panose="02020603050405020304" pitchFamily="18" charset="0"/>
              </a:rPr>
              <a:t>anticholinerg</a:t>
            </a:r>
            <a:r>
              <a:rPr lang="nl-NL" dirty="0">
                <a:cs typeface="Times New Roman" panose="02020603050405020304" pitchFamily="18" charset="0"/>
              </a:rPr>
              <a:t>, zie </a:t>
            </a:r>
            <a:r>
              <a:rPr lang="nl-NL" dirty="0" err="1">
                <a:cs typeface="Times New Roman" panose="02020603050405020304" pitchFamily="18" charset="0"/>
              </a:rPr>
              <a:t>Farmaka</a:t>
            </a:r>
            <a:r>
              <a:rPr lang="nl-NL" dirty="0">
                <a:cs typeface="Times New Roman" panose="02020603050405020304" pitchFamily="18" charset="0"/>
              </a:rPr>
              <a:t>)</a:t>
            </a:r>
          </a:p>
          <a:p>
            <a:pPr marL="60273" indent="0">
              <a:buNone/>
            </a:pPr>
            <a:endParaRPr lang="nl-BE" dirty="0"/>
          </a:p>
        </p:txBody>
      </p:sp>
      <p:sp>
        <p:nvSpPr>
          <p:cNvPr id="3" name="Tijdelijke aanduiding voor tekst 2">
            <a:extLst>
              <a:ext uri="{FF2B5EF4-FFF2-40B4-BE49-F238E27FC236}">
                <a16:creationId xmlns:a16="http://schemas.microsoft.com/office/drawing/2014/main" id="{8CA08678-32B0-4CE0-BCFF-D87F08EDFDD6}"/>
              </a:ext>
            </a:extLst>
          </p:cNvPr>
          <p:cNvSpPr>
            <a:spLocks noGrp="1"/>
          </p:cNvSpPr>
          <p:nvPr>
            <p:ph type="body" sz="quarter" idx="3"/>
          </p:nvPr>
        </p:nvSpPr>
        <p:spPr>
          <a:xfrm>
            <a:off x="6314510" y="1423226"/>
            <a:ext cx="4185618" cy="576262"/>
          </a:xfrm>
        </p:spPr>
        <p:txBody>
          <a:bodyPr/>
          <a:lstStyle/>
          <a:p>
            <a:r>
              <a:rPr lang="nl-BE" dirty="0">
                <a:solidFill>
                  <a:schemeClr val="tx1"/>
                </a:solidFill>
              </a:rPr>
              <a:t>ARTS rationeel voorschrijven</a:t>
            </a:r>
          </a:p>
        </p:txBody>
      </p:sp>
      <p:sp>
        <p:nvSpPr>
          <p:cNvPr id="4" name="Tijdelijke aanduiding voor inhoud 3">
            <a:extLst>
              <a:ext uri="{FF2B5EF4-FFF2-40B4-BE49-F238E27FC236}">
                <a16:creationId xmlns:a16="http://schemas.microsoft.com/office/drawing/2014/main" id="{83F03602-B297-4F24-A69F-FFE118EDFEBA}"/>
              </a:ext>
            </a:extLst>
          </p:cNvPr>
          <p:cNvSpPr>
            <a:spLocks noGrp="1"/>
          </p:cNvSpPr>
          <p:nvPr>
            <p:ph sz="quarter" idx="4"/>
          </p:nvPr>
        </p:nvSpPr>
        <p:spPr>
          <a:xfrm>
            <a:off x="6314511" y="1999488"/>
            <a:ext cx="5728553" cy="4858512"/>
          </a:xfrm>
        </p:spPr>
        <p:txBody>
          <a:bodyPr>
            <a:noAutofit/>
          </a:bodyPr>
          <a:lstStyle/>
          <a:p>
            <a:pPr marL="0" indent="0">
              <a:spcBef>
                <a:spcPts val="500"/>
              </a:spcBef>
              <a:buNone/>
            </a:pPr>
            <a:r>
              <a:rPr lang="nl-BE" b="1" dirty="0" err="1">
                <a:solidFill>
                  <a:srgbClr val="C00000"/>
                </a:solidFill>
              </a:rPr>
              <a:t>Citalopram</a:t>
            </a:r>
            <a:r>
              <a:rPr lang="nl-BE" b="1" dirty="0">
                <a:solidFill>
                  <a:srgbClr val="C00000"/>
                </a:solidFill>
              </a:rPr>
              <a:t> 20mg</a:t>
            </a:r>
          </a:p>
          <a:p>
            <a:pPr marL="0" indent="0">
              <a:spcBef>
                <a:spcPts val="500"/>
              </a:spcBef>
              <a:buNone/>
              <a:defRPr/>
            </a:pPr>
            <a:r>
              <a:rPr lang="nl-BE" dirty="0">
                <a:solidFill>
                  <a:schemeClr val="accent1">
                    <a:lumMod val="75000"/>
                  </a:schemeClr>
                </a:solidFill>
              </a:rPr>
              <a:t>INDICATIE: </a:t>
            </a:r>
            <a:r>
              <a:rPr lang="nl-BE" dirty="0">
                <a:solidFill>
                  <a:schemeClr val="tx1"/>
                </a:solidFill>
              </a:rPr>
              <a:t>majeure depressie, nu reeds 1.5jr in remissie</a:t>
            </a:r>
          </a:p>
          <a:p>
            <a:pPr marL="0" indent="0">
              <a:spcBef>
                <a:spcPts val="500"/>
              </a:spcBef>
              <a:buNone/>
              <a:defRPr/>
            </a:pPr>
            <a:r>
              <a:rPr lang="nl-BE" dirty="0">
                <a:solidFill>
                  <a:schemeClr val="accent1">
                    <a:lumMod val="75000"/>
                  </a:schemeClr>
                </a:solidFill>
              </a:rPr>
              <a:t>WERKZAAMHEID:  </a:t>
            </a:r>
            <a:r>
              <a:rPr lang="nl-BE" dirty="0">
                <a:solidFill>
                  <a:schemeClr val="tx1"/>
                </a:solidFill>
              </a:rPr>
              <a:t>ja, bij majeure depressie</a:t>
            </a:r>
          </a:p>
          <a:p>
            <a:pPr marL="0" indent="0">
              <a:spcBef>
                <a:spcPts val="500"/>
              </a:spcBef>
              <a:buNone/>
              <a:defRPr/>
            </a:pPr>
            <a:r>
              <a:rPr lang="nl-BE" dirty="0">
                <a:solidFill>
                  <a:schemeClr val="accent1">
                    <a:lumMod val="75000"/>
                  </a:schemeClr>
                </a:solidFill>
              </a:rPr>
              <a:t>VEILIGHEID: </a:t>
            </a:r>
          </a:p>
          <a:p>
            <a:pPr lvl="1">
              <a:spcBef>
                <a:spcPts val="500"/>
              </a:spcBef>
              <a:defRPr/>
            </a:pPr>
            <a:r>
              <a:rPr lang="nl-BE" sz="1800" dirty="0">
                <a:solidFill>
                  <a:schemeClr val="tx1"/>
                </a:solidFill>
              </a:rPr>
              <a:t>+++ GI-klachten</a:t>
            </a:r>
          </a:p>
          <a:p>
            <a:pPr lvl="1">
              <a:spcBef>
                <a:spcPts val="500"/>
              </a:spcBef>
              <a:defRPr/>
            </a:pPr>
            <a:r>
              <a:rPr lang="nl-BE" sz="1800" dirty="0">
                <a:solidFill>
                  <a:schemeClr val="tx1"/>
                </a:solidFill>
              </a:rPr>
              <a:t>Vooral </a:t>
            </a:r>
            <a:r>
              <a:rPr lang="nl-BE" sz="1800" dirty="0" err="1">
                <a:solidFill>
                  <a:schemeClr val="tx1"/>
                </a:solidFill>
              </a:rPr>
              <a:t>serotonerge</a:t>
            </a:r>
            <a:r>
              <a:rPr lang="nl-BE" sz="1800" dirty="0">
                <a:solidFill>
                  <a:schemeClr val="tx1"/>
                </a:solidFill>
              </a:rPr>
              <a:t> en centrale OE (hoofdpijn, slapeloosheid, duizeligheid, agitatie, sedatie, ...)</a:t>
            </a:r>
          </a:p>
          <a:p>
            <a:pPr lvl="1">
              <a:spcBef>
                <a:spcPts val="500"/>
              </a:spcBef>
              <a:defRPr/>
            </a:pPr>
            <a:r>
              <a:rPr lang="nl-BE" sz="1800" dirty="0">
                <a:solidFill>
                  <a:schemeClr val="tx1"/>
                </a:solidFill>
              </a:rPr>
              <a:t>Interacties mogelijk: risico GI bloedingen met </a:t>
            </a:r>
            <a:r>
              <a:rPr lang="nl-BE" sz="1800" dirty="0" err="1">
                <a:solidFill>
                  <a:schemeClr val="tx1"/>
                </a:solidFill>
              </a:rPr>
              <a:t>NSAID's</a:t>
            </a:r>
            <a:r>
              <a:rPr lang="nl-BE" sz="1800" dirty="0">
                <a:solidFill>
                  <a:schemeClr val="tx1"/>
                </a:solidFill>
              </a:rPr>
              <a:t> of ASA, </a:t>
            </a:r>
            <a:r>
              <a:rPr lang="nl-BE" sz="1800" dirty="0" err="1">
                <a:solidFill>
                  <a:schemeClr val="tx1"/>
                </a:solidFill>
              </a:rPr>
              <a:t>hyponatriëmie</a:t>
            </a:r>
            <a:r>
              <a:rPr lang="nl-BE" sz="1800" dirty="0">
                <a:solidFill>
                  <a:schemeClr val="tx1"/>
                </a:solidFill>
              </a:rPr>
              <a:t> met diuretica. extrapiramidale OE en QT verlenging met antipsychotica</a:t>
            </a:r>
          </a:p>
          <a:p>
            <a:pPr lvl="1">
              <a:spcBef>
                <a:spcPts val="500"/>
              </a:spcBef>
              <a:defRPr/>
            </a:pPr>
            <a:r>
              <a:rPr lang="nl-BE" sz="1800" dirty="0">
                <a:solidFill>
                  <a:schemeClr val="tx1"/>
                </a:solidFill>
              </a:rPr>
              <a:t>Opletten met CYP interacties</a:t>
            </a:r>
          </a:p>
          <a:p>
            <a:pPr marL="0" indent="0">
              <a:spcBef>
                <a:spcPts val="500"/>
              </a:spcBef>
              <a:buNone/>
              <a:defRPr/>
            </a:pPr>
            <a:r>
              <a:rPr lang="nl-BE" dirty="0">
                <a:solidFill>
                  <a:schemeClr val="accent1">
                    <a:lumMod val="75000"/>
                  </a:schemeClr>
                </a:solidFill>
              </a:rPr>
              <a:t>AANPASSING:  </a:t>
            </a:r>
          </a:p>
          <a:p>
            <a:pPr lvl="1">
              <a:spcBef>
                <a:spcPts val="500"/>
              </a:spcBef>
              <a:defRPr/>
            </a:pPr>
            <a:r>
              <a:rPr lang="nl-BE" sz="1800" dirty="0">
                <a:solidFill>
                  <a:schemeClr val="tx1"/>
                </a:solidFill>
              </a:rPr>
              <a:t>Steeds psychotherapie voorstellen </a:t>
            </a:r>
            <a:r>
              <a:rPr lang="nl-BE" sz="1800" dirty="0">
                <a:solidFill>
                  <a:schemeClr val="tx1"/>
                </a:solidFill>
                <a:sym typeface="Wingdings" panose="05000000000000000000" pitchFamily="2" charset="2"/>
              </a:rPr>
              <a:t> haalbaarheid op hoge leeftijd?</a:t>
            </a:r>
            <a:endParaRPr lang="nl-BE" sz="1800" dirty="0">
              <a:solidFill>
                <a:schemeClr val="tx1"/>
              </a:solidFill>
            </a:endParaRPr>
          </a:p>
          <a:p>
            <a:pPr lvl="1">
              <a:spcBef>
                <a:spcPts val="500"/>
              </a:spcBef>
              <a:defRPr/>
            </a:pPr>
            <a:r>
              <a:rPr lang="nl-BE" sz="1800" dirty="0">
                <a:solidFill>
                  <a:schemeClr val="tx1"/>
                </a:solidFill>
              </a:rPr>
              <a:t>Geleidelijk afbouwen: min 4 weken </a:t>
            </a:r>
            <a:r>
              <a:rPr lang="nl-BE" sz="1800" dirty="0">
                <a:solidFill>
                  <a:schemeClr val="tx1"/>
                </a:solidFill>
                <a:sym typeface="Wingdings" panose="05000000000000000000" pitchFamily="2" charset="2"/>
              </a:rPr>
              <a:t></a:t>
            </a:r>
            <a:r>
              <a:rPr lang="nl-BE" sz="1800" dirty="0">
                <a:solidFill>
                  <a:schemeClr val="tx1"/>
                </a:solidFill>
              </a:rPr>
              <a:t> SKP 1-2w</a:t>
            </a:r>
            <a:endParaRPr lang="nl-BE" sz="1800" dirty="0"/>
          </a:p>
        </p:txBody>
      </p:sp>
    </p:spTree>
    <p:extLst>
      <p:ext uri="{BB962C8B-B14F-4D97-AF65-F5344CB8AC3E}">
        <p14:creationId xmlns:p14="http://schemas.microsoft.com/office/powerpoint/2010/main" val="3424938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77A68E45-18CD-4B37-8D04-9083A5B89A48}"/>
              </a:ext>
            </a:extLst>
          </p:cNvPr>
          <p:cNvSpPr>
            <a:spLocks noGrp="1"/>
          </p:cNvSpPr>
          <p:nvPr>
            <p:ph type="title"/>
          </p:nvPr>
        </p:nvSpPr>
        <p:spPr/>
        <p:txBody>
          <a:bodyPr>
            <a:normAutofit/>
          </a:bodyPr>
          <a:lstStyle/>
          <a:p>
            <a:r>
              <a:rPr lang="nl-BE" dirty="0"/>
              <a:t>Medicatieanalyse</a:t>
            </a:r>
          </a:p>
        </p:txBody>
      </p:sp>
      <p:sp>
        <p:nvSpPr>
          <p:cNvPr id="2" name="Tijdelijke aanduiding voor tekst 1">
            <a:extLst>
              <a:ext uri="{FF2B5EF4-FFF2-40B4-BE49-F238E27FC236}">
                <a16:creationId xmlns:a16="http://schemas.microsoft.com/office/drawing/2014/main" id="{2ADBC27F-672B-4171-92F4-276BC2D20EF8}"/>
              </a:ext>
            </a:extLst>
          </p:cNvPr>
          <p:cNvSpPr>
            <a:spLocks noGrp="1"/>
          </p:cNvSpPr>
          <p:nvPr>
            <p:ph type="body" idx="1"/>
          </p:nvPr>
        </p:nvSpPr>
        <p:spPr>
          <a:xfrm>
            <a:off x="675745" y="1433617"/>
            <a:ext cx="4185623" cy="576262"/>
          </a:xfrm>
        </p:spPr>
        <p:txBody>
          <a:bodyPr/>
          <a:lstStyle/>
          <a:p>
            <a:r>
              <a:rPr lang="nl-BE" dirty="0"/>
              <a:t>APOTHEEK GheOP³S-tool</a:t>
            </a:r>
          </a:p>
        </p:txBody>
      </p:sp>
      <p:sp>
        <p:nvSpPr>
          <p:cNvPr id="6" name="Tijdelijke aanduiding voor inhoud 5">
            <a:extLst>
              <a:ext uri="{FF2B5EF4-FFF2-40B4-BE49-F238E27FC236}">
                <a16:creationId xmlns:a16="http://schemas.microsoft.com/office/drawing/2014/main" id="{FAC37E1D-D0F2-4622-9858-FBFA778D87FB}"/>
              </a:ext>
            </a:extLst>
          </p:cNvPr>
          <p:cNvSpPr>
            <a:spLocks noGrp="1"/>
          </p:cNvSpPr>
          <p:nvPr>
            <p:ph sz="half" idx="2"/>
          </p:nvPr>
        </p:nvSpPr>
        <p:spPr>
          <a:xfrm>
            <a:off x="675745" y="2009879"/>
            <a:ext cx="5174337" cy="3304117"/>
          </a:xfrm>
        </p:spPr>
        <p:txBody>
          <a:bodyPr>
            <a:normAutofit/>
          </a:bodyPr>
          <a:lstStyle/>
          <a:p>
            <a:pPr marL="60273" indent="0">
              <a:buSzPts val="2400"/>
              <a:buNone/>
            </a:pPr>
            <a:r>
              <a:rPr lang="nl-NL" b="1" dirty="0">
                <a:solidFill>
                  <a:srgbClr val="C00000"/>
                </a:solidFill>
              </a:rPr>
              <a:t>Item 4: elk </a:t>
            </a:r>
            <a:r>
              <a:rPr lang="nl-NL" b="1" dirty="0" err="1">
                <a:solidFill>
                  <a:srgbClr val="C00000"/>
                </a:solidFill>
              </a:rPr>
              <a:t>middellangwerkend</a:t>
            </a:r>
            <a:r>
              <a:rPr lang="nl-NL" b="1" dirty="0">
                <a:solidFill>
                  <a:srgbClr val="C00000"/>
                </a:solidFill>
              </a:rPr>
              <a:t> benzodiazepine (</a:t>
            </a:r>
            <a:r>
              <a:rPr lang="nl-NL" b="1" dirty="0" err="1">
                <a:solidFill>
                  <a:srgbClr val="C00000"/>
                </a:solidFill>
              </a:rPr>
              <a:t>lormetazepam</a:t>
            </a:r>
            <a:r>
              <a:rPr lang="nl-NL" b="1" dirty="0">
                <a:solidFill>
                  <a:srgbClr val="C00000"/>
                </a:solidFill>
              </a:rPr>
              <a:t>) &gt; 30 opeenvolgende dagen.</a:t>
            </a:r>
          </a:p>
          <a:p>
            <a:pPr>
              <a:buSzPts val="2400"/>
            </a:pPr>
            <a:r>
              <a:rPr lang="nl-NL" dirty="0"/>
              <a:t>Bespreek met arts en patiënt de mogelijke afbouw en eventuele stop van het benzodiazepine. </a:t>
            </a:r>
          </a:p>
          <a:p>
            <a:pPr>
              <a:buSzPts val="2400"/>
            </a:pPr>
            <a:r>
              <a:rPr lang="nl-NL" dirty="0"/>
              <a:t>Overweeg niet-farmacologische aanpak (slaaphygiëne).</a:t>
            </a:r>
          </a:p>
          <a:p>
            <a:pPr>
              <a:buSzPts val="2400"/>
            </a:pPr>
            <a:r>
              <a:rPr lang="nl-NL" dirty="0"/>
              <a:t>Afbouw mogelijk door dosisvermindering met 10 à 20 % per 1 à 2 weken (schema van </a:t>
            </a:r>
            <a:r>
              <a:rPr lang="nl-NL" dirty="0" err="1"/>
              <a:t>Ashton</a:t>
            </a:r>
            <a:r>
              <a:rPr lang="nl-NL" dirty="0"/>
              <a:t>).</a:t>
            </a:r>
          </a:p>
        </p:txBody>
      </p:sp>
      <p:sp>
        <p:nvSpPr>
          <p:cNvPr id="3" name="Tijdelijke aanduiding voor tekst 2">
            <a:extLst>
              <a:ext uri="{FF2B5EF4-FFF2-40B4-BE49-F238E27FC236}">
                <a16:creationId xmlns:a16="http://schemas.microsoft.com/office/drawing/2014/main" id="{8CA08678-32B0-4CE0-BCFF-D87F08EDFDD6}"/>
              </a:ext>
            </a:extLst>
          </p:cNvPr>
          <p:cNvSpPr>
            <a:spLocks noGrp="1"/>
          </p:cNvSpPr>
          <p:nvPr>
            <p:ph type="body" sz="quarter" idx="3"/>
          </p:nvPr>
        </p:nvSpPr>
        <p:spPr>
          <a:xfrm>
            <a:off x="6314510" y="1433617"/>
            <a:ext cx="4185618" cy="576262"/>
          </a:xfrm>
        </p:spPr>
        <p:txBody>
          <a:bodyPr/>
          <a:lstStyle/>
          <a:p>
            <a:r>
              <a:rPr lang="nl-BE" dirty="0">
                <a:solidFill>
                  <a:schemeClr val="tx1"/>
                </a:solidFill>
              </a:rPr>
              <a:t>ARTS rationeel voorschrijven</a:t>
            </a:r>
          </a:p>
        </p:txBody>
      </p:sp>
      <p:sp>
        <p:nvSpPr>
          <p:cNvPr id="4" name="Tijdelijke aanduiding voor inhoud 3">
            <a:extLst>
              <a:ext uri="{FF2B5EF4-FFF2-40B4-BE49-F238E27FC236}">
                <a16:creationId xmlns:a16="http://schemas.microsoft.com/office/drawing/2014/main" id="{83F03602-B297-4F24-A69F-FFE118EDFEBA}"/>
              </a:ext>
            </a:extLst>
          </p:cNvPr>
          <p:cNvSpPr>
            <a:spLocks noGrp="1"/>
          </p:cNvSpPr>
          <p:nvPr>
            <p:ph sz="quarter" idx="4"/>
          </p:nvPr>
        </p:nvSpPr>
        <p:spPr>
          <a:xfrm>
            <a:off x="6314511" y="2009878"/>
            <a:ext cx="5749334" cy="4848121"/>
          </a:xfrm>
        </p:spPr>
        <p:txBody>
          <a:bodyPr>
            <a:noAutofit/>
          </a:bodyPr>
          <a:lstStyle/>
          <a:p>
            <a:pPr marL="0" indent="0">
              <a:spcBef>
                <a:spcPts val="500"/>
              </a:spcBef>
              <a:buNone/>
            </a:pPr>
            <a:r>
              <a:rPr lang="nl-BE" b="1" dirty="0" err="1">
                <a:solidFill>
                  <a:srgbClr val="C00000"/>
                </a:solidFill>
              </a:rPr>
              <a:t>Lormetazepam</a:t>
            </a:r>
            <a:r>
              <a:rPr lang="nl-BE" b="1" dirty="0">
                <a:solidFill>
                  <a:srgbClr val="C00000"/>
                </a:solidFill>
              </a:rPr>
              <a:t> 2mg</a:t>
            </a:r>
          </a:p>
          <a:p>
            <a:pPr marL="0" indent="0">
              <a:spcBef>
                <a:spcPts val="500"/>
              </a:spcBef>
              <a:buNone/>
              <a:defRPr/>
            </a:pPr>
            <a:r>
              <a:rPr lang="nl-BE" dirty="0">
                <a:solidFill>
                  <a:schemeClr val="accent1">
                    <a:lumMod val="75000"/>
                  </a:schemeClr>
                </a:solidFill>
              </a:rPr>
              <a:t>INDICATIE: </a:t>
            </a:r>
            <a:r>
              <a:rPr lang="nl-BE" dirty="0">
                <a:solidFill>
                  <a:schemeClr val="tx1"/>
                </a:solidFill>
              </a:rPr>
              <a:t>“Slaapt goed, met zijn slaappil.” Actief probleem? </a:t>
            </a:r>
          </a:p>
          <a:p>
            <a:pPr marL="0" indent="0">
              <a:spcBef>
                <a:spcPts val="500"/>
              </a:spcBef>
              <a:buNone/>
              <a:defRPr/>
            </a:pPr>
            <a:r>
              <a:rPr lang="nl-BE" dirty="0">
                <a:solidFill>
                  <a:schemeClr val="accent1">
                    <a:lumMod val="75000"/>
                  </a:schemeClr>
                </a:solidFill>
              </a:rPr>
              <a:t>WERKZAAMHEID:  </a:t>
            </a:r>
            <a:r>
              <a:rPr lang="nl-BE" dirty="0">
                <a:solidFill>
                  <a:schemeClr val="tx1"/>
                </a:solidFill>
              </a:rPr>
              <a:t>niet aangetoond bij chronisch gebruik</a:t>
            </a:r>
          </a:p>
          <a:p>
            <a:pPr marL="0" indent="0">
              <a:spcBef>
                <a:spcPts val="500"/>
              </a:spcBef>
              <a:buNone/>
              <a:defRPr/>
            </a:pPr>
            <a:r>
              <a:rPr lang="nl-BE" dirty="0">
                <a:solidFill>
                  <a:schemeClr val="accent1">
                    <a:lumMod val="75000"/>
                  </a:schemeClr>
                </a:solidFill>
              </a:rPr>
              <a:t>VEILIGHEID: </a:t>
            </a:r>
          </a:p>
          <a:p>
            <a:pPr lvl="1">
              <a:spcBef>
                <a:spcPts val="500"/>
              </a:spcBef>
              <a:defRPr/>
            </a:pPr>
            <a:r>
              <a:rPr lang="nl-BE" sz="1800" dirty="0">
                <a:solidFill>
                  <a:schemeClr val="tx1"/>
                </a:solidFill>
                <a:cs typeface="Calibri" panose="020F0502020204030204" pitchFamily="34" charset="0"/>
              </a:rPr>
              <a:t>↗risico op</a:t>
            </a:r>
            <a:r>
              <a:rPr lang="nl-BE" sz="1800" dirty="0">
                <a:solidFill>
                  <a:schemeClr val="tx1"/>
                </a:solidFill>
              </a:rPr>
              <a:t> sedatie, verwardheid, vallen </a:t>
            </a:r>
          </a:p>
          <a:p>
            <a:pPr lvl="1">
              <a:spcBef>
                <a:spcPts val="500"/>
              </a:spcBef>
              <a:defRPr/>
            </a:pPr>
            <a:r>
              <a:rPr lang="nl-BE" sz="1800" dirty="0">
                <a:solidFill>
                  <a:schemeClr val="tx1"/>
                </a:solidFill>
              </a:rPr>
              <a:t>gewenning, afhankelijkheid</a:t>
            </a:r>
          </a:p>
          <a:p>
            <a:pPr lvl="1">
              <a:spcBef>
                <a:spcPts val="500"/>
              </a:spcBef>
              <a:defRPr/>
            </a:pPr>
            <a:r>
              <a:rPr lang="nl-BE" sz="1800" dirty="0">
                <a:solidFill>
                  <a:schemeClr val="tx1"/>
                </a:solidFill>
              </a:rPr>
              <a:t>Kans op interacties met medicatie uit huidige lijst</a:t>
            </a:r>
          </a:p>
          <a:p>
            <a:pPr marL="0" indent="0">
              <a:spcBef>
                <a:spcPts val="500"/>
              </a:spcBef>
              <a:buNone/>
              <a:defRPr/>
            </a:pPr>
            <a:r>
              <a:rPr lang="nl-BE" dirty="0">
                <a:solidFill>
                  <a:schemeClr val="accent1">
                    <a:lumMod val="75000"/>
                  </a:schemeClr>
                </a:solidFill>
              </a:rPr>
              <a:t>AANPASSING: </a:t>
            </a:r>
          </a:p>
          <a:p>
            <a:pPr lvl="1">
              <a:spcBef>
                <a:spcPts val="500"/>
              </a:spcBef>
              <a:defRPr/>
            </a:pPr>
            <a:r>
              <a:rPr lang="nl-BE" sz="1800" dirty="0">
                <a:solidFill>
                  <a:schemeClr val="tx1"/>
                </a:solidFill>
              </a:rPr>
              <a:t>Bespreek bereidheid tot stoppen</a:t>
            </a:r>
          </a:p>
          <a:p>
            <a:pPr lvl="1">
              <a:spcBef>
                <a:spcPts val="500"/>
              </a:spcBef>
              <a:defRPr/>
            </a:pPr>
            <a:r>
              <a:rPr lang="nl-BE" sz="1800" dirty="0">
                <a:solidFill>
                  <a:schemeClr val="tx1"/>
                </a:solidFill>
              </a:rPr>
              <a:t>Niet mogelijk =&gt; dosis verlagen: afbouwschema:  bv. met 10 à 20% per </a:t>
            </a:r>
            <a:r>
              <a:rPr lang="nl-BE" sz="1800" dirty="0" err="1">
                <a:solidFill>
                  <a:schemeClr val="tx1"/>
                </a:solidFill>
              </a:rPr>
              <a:t>wk</a:t>
            </a:r>
            <a:r>
              <a:rPr lang="nl-BE" sz="1800" dirty="0">
                <a:solidFill>
                  <a:schemeClr val="tx1"/>
                </a:solidFill>
              </a:rPr>
              <a:t> of per 2 </a:t>
            </a:r>
            <a:r>
              <a:rPr lang="nl-BE" sz="1800" dirty="0" err="1">
                <a:solidFill>
                  <a:schemeClr val="tx1"/>
                </a:solidFill>
              </a:rPr>
              <a:t>wkn</a:t>
            </a:r>
            <a:r>
              <a:rPr lang="nl-BE" sz="1800" dirty="0">
                <a:solidFill>
                  <a:schemeClr val="tx1"/>
                </a:solidFill>
              </a:rPr>
              <a:t>, niet omzetten naar LW </a:t>
            </a:r>
            <a:r>
              <a:rPr lang="nl-BE" sz="1800" dirty="0" err="1">
                <a:solidFill>
                  <a:schemeClr val="tx1"/>
                </a:solidFill>
              </a:rPr>
              <a:t>benzo</a:t>
            </a:r>
            <a:endParaRPr lang="nl-BE" sz="1800" dirty="0">
              <a:solidFill>
                <a:schemeClr val="tx1"/>
              </a:solidFill>
            </a:endParaRPr>
          </a:p>
          <a:p>
            <a:pPr lvl="1">
              <a:spcBef>
                <a:spcPts val="500"/>
              </a:spcBef>
              <a:defRPr/>
            </a:pPr>
            <a:r>
              <a:rPr lang="nl-BE" sz="1800" dirty="0">
                <a:solidFill>
                  <a:schemeClr val="tx1"/>
                </a:solidFill>
              </a:rPr>
              <a:t>NMED ADVIES: CGT werkzaam </a:t>
            </a:r>
            <a:r>
              <a:rPr lang="nl-BE" sz="1800" dirty="0">
                <a:solidFill>
                  <a:schemeClr val="tx1"/>
                </a:solidFill>
                <a:sym typeface="Wingdings" panose="05000000000000000000" pitchFamily="2" charset="2"/>
              </a:rPr>
              <a:t> haalbaarheid om op hoge leeftijd nog aan te leren?</a:t>
            </a:r>
            <a:endParaRPr lang="nl-BE" sz="1800" dirty="0">
              <a:solidFill>
                <a:schemeClr val="tx1"/>
              </a:solidFill>
            </a:endParaRPr>
          </a:p>
        </p:txBody>
      </p:sp>
    </p:spTree>
    <p:extLst>
      <p:ext uri="{BB962C8B-B14F-4D97-AF65-F5344CB8AC3E}">
        <p14:creationId xmlns:p14="http://schemas.microsoft.com/office/powerpoint/2010/main" val="4118620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77A68E45-18CD-4B37-8D04-9083A5B89A48}"/>
              </a:ext>
            </a:extLst>
          </p:cNvPr>
          <p:cNvSpPr>
            <a:spLocks noGrp="1"/>
          </p:cNvSpPr>
          <p:nvPr>
            <p:ph type="title"/>
          </p:nvPr>
        </p:nvSpPr>
        <p:spPr/>
        <p:txBody>
          <a:bodyPr>
            <a:normAutofit/>
          </a:bodyPr>
          <a:lstStyle/>
          <a:p>
            <a:r>
              <a:rPr lang="nl-BE" dirty="0"/>
              <a:t>Medicatieanalyse</a:t>
            </a:r>
          </a:p>
        </p:txBody>
      </p:sp>
      <p:sp>
        <p:nvSpPr>
          <p:cNvPr id="2" name="Tijdelijke aanduiding voor tekst 1">
            <a:extLst>
              <a:ext uri="{FF2B5EF4-FFF2-40B4-BE49-F238E27FC236}">
                <a16:creationId xmlns:a16="http://schemas.microsoft.com/office/drawing/2014/main" id="{2ADBC27F-672B-4171-92F4-276BC2D20EF8}"/>
              </a:ext>
            </a:extLst>
          </p:cNvPr>
          <p:cNvSpPr>
            <a:spLocks noGrp="1"/>
          </p:cNvSpPr>
          <p:nvPr>
            <p:ph type="body" idx="1"/>
          </p:nvPr>
        </p:nvSpPr>
        <p:spPr>
          <a:xfrm>
            <a:off x="675745" y="1475178"/>
            <a:ext cx="4185623" cy="576262"/>
          </a:xfrm>
        </p:spPr>
        <p:txBody>
          <a:bodyPr/>
          <a:lstStyle/>
          <a:p>
            <a:r>
              <a:rPr lang="nl-BE" dirty="0"/>
              <a:t>APOTHEEK GheOP³S-tool</a:t>
            </a:r>
          </a:p>
        </p:txBody>
      </p:sp>
      <p:sp>
        <p:nvSpPr>
          <p:cNvPr id="6" name="Tijdelijke aanduiding voor inhoud 5">
            <a:extLst>
              <a:ext uri="{FF2B5EF4-FFF2-40B4-BE49-F238E27FC236}">
                <a16:creationId xmlns:a16="http://schemas.microsoft.com/office/drawing/2014/main" id="{FAC37E1D-D0F2-4622-9858-FBFA778D87FB}"/>
              </a:ext>
            </a:extLst>
          </p:cNvPr>
          <p:cNvSpPr>
            <a:spLocks noGrp="1"/>
          </p:cNvSpPr>
          <p:nvPr>
            <p:ph sz="half" idx="2"/>
          </p:nvPr>
        </p:nvSpPr>
        <p:spPr>
          <a:xfrm>
            <a:off x="675745" y="2051440"/>
            <a:ext cx="5174337" cy="3304117"/>
          </a:xfrm>
        </p:spPr>
        <p:txBody>
          <a:bodyPr>
            <a:normAutofit/>
          </a:bodyPr>
          <a:lstStyle/>
          <a:p>
            <a:pPr marL="60273" indent="0">
              <a:buNone/>
            </a:pPr>
            <a:r>
              <a:rPr lang="nl-NL" b="1" dirty="0">
                <a:solidFill>
                  <a:srgbClr val="C00000"/>
                </a:solidFill>
              </a:rPr>
              <a:t>Item 8: Elk oraal ingenomen NSAID Evalueer nood voor ontstekingsremmende therapie: heupartrose/heuppijn.</a:t>
            </a:r>
          </a:p>
          <a:p>
            <a:r>
              <a:rPr lang="nl-NL" dirty="0" err="1"/>
              <a:t>Piroxicam</a:t>
            </a:r>
            <a:r>
              <a:rPr lang="nl-NL" dirty="0"/>
              <a:t>: lange t</a:t>
            </a:r>
            <a:r>
              <a:rPr lang="nl-NL" baseline="-25000" dirty="0"/>
              <a:t>1/2</a:t>
            </a:r>
            <a:r>
              <a:rPr lang="nl-NL" dirty="0"/>
              <a:t>, interacties en GI/renale/cardiale bijwerkingen  </a:t>
            </a:r>
          </a:p>
          <a:p>
            <a:r>
              <a:rPr lang="nl-NL" dirty="0"/>
              <a:t>1</a:t>
            </a:r>
            <a:r>
              <a:rPr lang="nl-NL" baseline="30000" dirty="0"/>
              <a:t>e</a:t>
            </a:r>
            <a:r>
              <a:rPr lang="nl-NL" dirty="0"/>
              <a:t> keuze: paracetamol; 2</a:t>
            </a:r>
            <a:r>
              <a:rPr lang="nl-NL" baseline="30000" dirty="0"/>
              <a:t>e</a:t>
            </a:r>
            <a:r>
              <a:rPr lang="nl-NL" dirty="0"/>
              <a:t> keuze: ibuprofen + PPI in standaarddosering (+ monitoring bloeddruk en nierfunctie)</a:t>
            </a:r>
          </a:p>
          <a:p>
            <a:r>
              <a:rPr lang="nl-NL" dirty="0"/>
              <a:t>Geef niet-medicamenteus advies.</a:t>
            </a:r>
          </a:p>
        </p:txBody>
      </p:sp>
      <p:sp>
        <p:nvSpPr>
          <p:cNvPr id="3" name="Tijdelijke aanduiding voor tekst 2">
            <a:extLst>
              <a:ext uri="{FF2B5EF4-FFF2-40B4-BE49-F238E27FC236}">
                <a16:creationId xmlns:a16="http://schemas.microsoft.com/office/drawing/2014/main" id="{8CA08678-32B0-4CE0-BCFF-D87F08EDFDD6}"/>
              </a:ext>
            </a:extLst>
          </p:cNvPr>
          <p:cNvSpPr>
            <a:spLocks noGrp="1"/>
          </p:cNvSpPr>
          <p:nvPr>
            <p:ph type="body" sz="quarter" idx="3"/>
          </p:nvPr>
        </p:nvSpPr>
        <p:spPr>
          <a:xfrm>
            <a:off x="5631878" y="404909"/>
            <a:ext cx="4185618" cy="576262"/>
          </a:xfrm>
        </p:spPr>
        <p:txBody>
          <a:bodyPr/>
          <a:lstStyle/>
          <a:p>
            <a:r>
              <a:rPr lang="nl-BE" dirty="0">
                <a:solidFill>
                  <a:schemeClr val="tx1"/>
                </a:solidFill>
              </a:rPr>
              <a:t>ARTS rationeel voorschrijven</a:t>
            </a:r>
          </a:p>
        </p:txBody>
      </p:sp>
      <p:sp>
        <p:nvSpPr>
          <p:cNvPr id="4" name="Tijdelijke aanduiding voor inhoud 3">
            <a:extLst>
              <a:ext uri="{FF2B5EF4-FFF2-40B4-BE49-F238E27FC236}">
                <a16:creationId xmlns:a16="http://schemas.microsoft.com/office/drawing/2014/main" id="{83F03602-B297-4F24-A69F-FFE118EDFEBA}"/>
              </a:ext>
            </a:extLst>
          </p:cNvPr>
          <p:cNvSpPr>
            <a:spLocks noGrp="1"/>
          </p:cNvSpPr>
          <p:nvPr>
            <p:ph sz="quarter" idx="4"/>
          </p:nvPr>
        </p:nvSpPr>
        <p:spPr>
          <a:xfrm>
            <a:off x="5631873" y="981171"/>
            <a:ext cx="6411192" cy="4671478"/>
          </a:xfrm>
        </p:spPr>
        <p:txBody>
          <a:bodyPr>
            <a:noAutofit/>
          </a:bodyPr>
          <a:lstStyle/>
          <a:p>
            <a:pPr marL="0" indent="0">
              <a:spcBef>
                <a:spcPts val="500"/>
              </a:spcBef>
              <a:buNone/>
            </a:pPr>
            <a:r>
              <a:rPr lang="nl-BE" b="1" dirty="0" err="1">
                <a:solidFill>
                  <a:srgbClr val="C00000"/>
                </a:solidFill>
              </a:rPr>
              <a:t>Piroxicam</a:t>
            </a:r>
            <a:r>
              <a:rPr lang="nl-BE" b="1" dirty="0">
                <a:solidFill>
                  <a:srgbClr val="C00000"/>
                </a:solidFill>
              </a:rPr>
              <a:t> 20mg</a:t>
            </a:r>
          </a:p>
          <a:p>
            <a:pPr marL="0" indent="0">
              <a:spcBef>
                <a:spcPts val="500"/>
              </a:spcBef>
              <a:buNone/>
              <a:defRPr/>
            </a:pPr>
            <a:r>
              <a:rPr lang="nl-BE" dirty="0">
                <a:solidFill>
                  <a:schemeClr val="accent1">
                    <a:lumMod val="75000"/>
                  </a:schemeClr>
                </a:solidFill>
              </a:rPr>
              <a:t>INDICATIE: </a:t>
            </a:r>
            <a:r>
              <a:rPr lang="nl-BE" dirty="0">
                <a:solidFill>
                  <a:schemeClr val="tx1"/>
                </a:solidFill>
              </a:rPr>
              <a:t>Heupartrose en heuppijn na THP</a:t>
            </a:r>
          </a:p>
          <a:p>
            <a:pPr marL="0" indent="0">
              <a:spcBef>
                <a:spcPts val="500"/>
              </a:spcBef>
              <a:buNone/>
              <a:defRPr/>
            </a:pPr>
            <a:r>
              <a:rPr lang="nl-BE" dirty="0">
                <a:solidFill>
                  <a:schemeClr val="accent1">
                    <a:lumMod val="75000"/>
                  </a:schemeClr>
                </a:solidFill>
              </a:rPr>
              <a:t>WERKZAAMHEID: </a:t>
            </a:r>
            <a:r>
              <a:rPr lang="nl-BE" dirty="0">
                <a:solidFill>
                  <a:schemeClr val="tx1"/>
                </a:solidFill>
              </a:rPr>
              <a:t>Werkzamer dan </a:t>
            </a:r>
            <a:r>
              <a:rPr lang="nl-BE" dirty="0" err="1">
                <a:solidFill>
                  <a:schemeClr val="tx1"/>
                </a:solidFill>
              </a:rPr>
              <a:t>pctm</a:t>
            </a:r>
            <a:r>
              <a:rPr lang="nl-BE" dirty="0">
                <a:solidFill>
                  <a:schemeClr val="tx1"/>
                </a:solidFill>
              </a:rPr>
              <a:t>; beperkte meerwaarde in studies op korte termijn</a:t>
            </a:r>
          </a:p>
          <a:p>
            <a:pPr marL="0" indent="0">
              <a:spcBef>
                <a:spcPts val="500"/>
              </a:spcBef>
              <a:buNone/>
              <a:defRPr/>
            </a:pPr>
            <a:r>
              <a:rPr lang="nl-BE" dirty="0">
                <a:solidFill>
                  <a:schemeClr val="accent1">
                    <a:lumMod val="75000"/>
                  </a:schemeClr>
                </a:solidFill>
              </a:rPr>
              <a:t>VEILIGHEID: </a:t>
            </a:r>
          </a:p>
          <a:p>
            <a:pPr lvl="1">
              <a:spcBef>
                <a:spcPts val="500"/>
              </a:spcBef>
              <a:defRPr/>
            </a:pPr>
            <a:r>
              <a:rPr lang="nl-BE" sz="1800" dirty="0">
                <a:solidFill>
                  <a:schemeClr val="tx1"/>
                </a:solidFill>
              </a:rPr>
              <a:t>OE: ++++  risico’s GI+ (x3 bij 65+), renaal en cardiaal, lange halfwaardetijd (&gt;50u)</a:t>
            </a:r>
          </a:p>
          <a:p>
            <a:pPr lvl="1">
              <a:spcBef>
                <a:spcPts val="500"/>
              </a:spcBef>
              <a:defRPr/>
            </a:pPr>
            <a:r>
              <a:rPr lang="nl-BE" sz="1800" dirty="0">
                <a:solidFill>
                  <a:schemeClr val="tx1"/>
                </a:solidFill>
              </a:rPr>
              <a:t>Meer CV complicaties dan klassieke </a:t>
            </a:r>
            <a:r>
              <a:rPr lang="nl-BE" sz="1800" dirty="0" err="1">
                <a:solidFill>
                  <a:schemeClr val="tx1"/>
                </a:solidFill>
              </a:rPr>
              <a:t>NSAID’s</a:t>
            </a:r>
            <a:endParaRPr lang="nl-BE" sz="1800" dirty="0">
              <a:solidFill>
                <a:schemeClr val="tx1"/>
              </a:solidFill>
            </a:endParaRPr>
          </a:p>
          <a:p>
            <a:pPr lvl="1">
              <a:spcBef>
                <a:spcPts val="500"/>
              </a:spcBef>
              <a:defRPr/>
            </a:pPr>
            <a:r>
              <a:rPr lang="nl-BE" sz="1800" dirty="0">
                <a:solidFill>
                  <a:schemeClr val="tx1"/>
                </a:solidFill>
              </a:rPr>
              <a:t>Interactie met diureticum &amp; </a:t>
            </a:r>
            <a:r>
              <a:rPr lang="el-GR" sz="1800" dirty="0">
                <a:solidFill>
                  <a:schemeClr val="tx1"/>
                </a:solidFill>
              </a:rPr>
              <a:t>β-</a:t>
            </a:r>
            <a:r>
              <a:rPr lang="nl-BE" sz="1800" dirty="0">
                <a:solidFill>
                  <a:schemeClr val="tx1"/>
                </a:solidFill>
              </a:rPr>
              <a:t>blokkers (RR verlagend effect </a:t>
            </a:r>
            <a:r>
              <a:rPr lang="nl-BE" sz="1800" dirty="0">
                <a:solidFill>
                  <a:schemeClr val="tx1"/>
                </a:solidFill>
                <a:latin typeface="Calibri" panose="020F0502020204030204" pitchFamily="34" charset="0"/>
                <a:cs typeface="Calibri" panose="020F0502020204030204" pitchFamily="34" charset="0"/>
              </a:rPr>
              <a:t>↓</a:t>
            </a:r>
            <a:r>
              <a:rPr lang="nl-BE" sz="1800" dirty="0">
                <a:solidFill>
                  <a:schemeClr val="tx1"/>
                </a:solidFill>
              </a:rPr>
              <a:t>)</a:t>
            </a:r>
          </a:p>
          <a:p>
            <a:pPr lvl="1">
              <a:spcBef>
                <a:spcPts val="500"/>
              </a:spcBef>
              <a:defRPr/>
            </a:pPr>
            <a:r>
              <a:rPr lang="nl-BE" sz="1800" dirty="0">
                <a:solidFill>
                  <a:schemeClr val="tx1"/>
                </a:solidFill>
              </a:rPr>
              <a:t>Absolute CI: ischemisch hartlijden, CVA in VG, perifeer vaatlijden, matig hartfalen</a:t>
            </a:r>
          </a:p>
          <a:p>
            <a:pPr marL="0" indent="0">
              <a:spcBef>
                <a:spcPts val="500"/>
              </a:spcBef>
              <a:buNone/>
              <a:defRPr/>
            </a:pPr>
            <a:r>
              <a:rPr lang="nl-BE" dirty="0">
                <a:solidFill>
                  <a:schemeClr val="accent1">
                    <a:lumMod val="75000"/>
                  </a:schemeClr>
                </a:solidFill>
              </a:rPr>
              <a:t>AANPASSEN: </a:t>
            </a:r>
          </a:p>
          <a:p>
            <a:pPr lvl="1">
              <a:spcBef>
                <a:spcPts val="500"/>
              </a:spcBef>
              <a:defRPr/>
            </a:pPr>
            <a:r>
              <a:rPr lang="nl-BE" sz="1800" dirty="0">
                <a:solidFill>
                  <a:schemeClr val="tx1"/>
                </a:solidFill>
              </a:rPr>
              <a:t>Ideaal geen NSAID,</a:t>
            </a:r>
          </a:p>
          <a:p>
            <a:pPr lvl="1">
              <a:spcBef>
                <a:spcPts val="500"/>
              </a:spcBef>
              <a:defRPr/>
            </a:pPr>
            <a:r>
              <a:rPr lang="nl-BE" sz="1800" dirty="0">
                <a:solidFill>
                  <a:schemeClr val="tx1"/>
                </a:solidFill>
              </a:rPr>
              <a:t>1</a:t>
            </a:r>
            <a:r>
              <a:rPr lang="nl-BE" sz="1800" baseline="30000" dirty="0">
                <a:solidFill>
                  <a:schemeClr val="tx1"/>
                </a:solidFill>
              </a:rPr>
              <a:t>ste</a:t>
            </a:r>
            <a:r>
              <a:rPr lang="nl-BE" sz="1800" dirty="0">
                <a:solidFill>
                  <a:schemeClr val="tx1"/>
                </a:solidFill>
              </a:rPr>
              <a:t> keuze bij heupartrose en heuppijn: paracetamol (</a:t>
            </a:r>
            <a:r>
              <a:rPr lang="nl-BE" sz="1800" dirty="0" err="1">
                <a:solidFill>
                  <a:schemeClr val="tx1"/>
                </a:solidFill>
              </a:rPr>
              <a:t>cave</a:t>
            </a:r>
            <a:r>
              <a:rPr lang="nl-BE" sz="1800" dirty="0">
                <a:solidFill>
                  <a:schemeClr val="tx1"/>
                </a:solidFill>
              </a:rPr>
              <a:t> </a:t>
            </a:r>
            <a:r>
              <a:rPr lang="nl-BE" sz="1800" dirty="0" err="1">
                <a:solidFill>
                  <a:schemeClr val="tx1"/>
                </a:solidFill>
              </a:rPr>
              <a:t>hepatotox</a:t>
            </a:r>
            <a:r>
              <a:rPr lang="nl-BE" sz="1800" dirty="0">
                <a:solidFill>
                  <a:schemeClr val="tx1"/>
                </a:solidFill>
              </a:rPr>
              <a:t>)</a:t>
            </a:r>
          </a:p>
          <a:p>
            <a:pPr lvl="2">
              <a:spcBef>
                <a:spcPts val="500"/>
              </a:spcBef>
              <a:defRPr/>
            </a:pPr>
            <a:r>
              <a:rPr lang="nl-BE" sz="1800" dirty="0">
                <a:solidFill>
                  <a:schemeClr val="tx1"/>
                </a:solidFill>
              </a:rPr>
              <a:t>DOSIS ZONDER RF: acuut: 4g/d, chronisch (1m): 2.5g/d, MET REF: acuut: 3g/d, chronisch(&gt;1m): 2g/d</a:t>
            </a:r>
          </a:p>
          <a:p>
            <a:pPr lvl="1">
              <a:spcBef>
                <a:spcPts val="500"/>
              </a:spcBef>
              <a:defRPr/>
            </a:pPr>
            <a:r>
              <a:rPr lang="nl-BE" sz="1800" dirty="0">
                <a:solidFill>
                  <a:schemeClr val="tx1"/>
                </a:solidFill>
              </a:rPr>
              <a:t>Indien onvoldoende: toch ibuprofen met PPI</a:t>
            </a:r>
          </a:p>
          <a:p>
            <a:pPr lvl="1">
              <a:spcBef>
                <a:spcPts val="500"/>
              </a:spcBef>
              <a:defRPr/>
            </a:pPr>
            <a:r>
              <a:rPr lang="nl-BE" sz="1800" dirty="0">
                <a:solidFill>
                  <a:schemeClr val="tx1"/>
                </a:solidFill>
              </a:rPr>
              <a:t>NMED ADVIES</a:t>
            </a:r>
          </a:p>
          <a:p>
            <a:pPr marL="60273" indent="0">
              <a:spcBef>
                <a:spcPts val="500"/>
              </a:spcBef>
              <a:buNone/>
            </a:pPr>
            <a:endParaRPr lang="nl-BE" dirty="0"/>
          </a:p>
        </p:txBody>
      </p:sp>
    </p:spTree>
    <p:extLst>
      <p:ext uri="{BB962C8B-B14F-4D97-AF65-F5344CB8AC3E}">
        <p14:creationId xmlns:p14="http://schemas.microsoft.com/office/powerpoint/2010/main" val="2031135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77A68E45-18CD-4B37-8D04-9083A5B89A48}"/>
              </a:ext>
            </a:extLst>
          </p:cNvPr>
          <p:cNvSpPr>
            <a:spLocks noGrp="1"/>
          </p:cNvSpPr>
          <p:nvPr>
            <p:ph type="title"/>
          </p:nvPr>
        </p:nvSpPr>
        <p:spPr/>
        <p:txBody>
          <a:bodyPr>
            <a:normAutofit/>
          </a:bodyPr>
          <a:lstStyle/>
          <a:p>
            <a:r>
              <a:rPr lang="nl-BE" dirty="0"/>
              <a:t>Medicatieanalyse</a:t>
            </a:r>
          </a:p>
        </p:txBody>
      </p:sp>
      <p:sp>
        <p:nvSpPr>
          <p:cNvPr id="2" name="Tijdelijke aanduiding voor tekst 1">
            <a:extLst>
              <a:ext uri="{FF2B5EF4-FFF2-40B4-BE49-F238E27FC236}">
                <a16:creationId xmlns:a16="http://schemas.microsoft.com/office/drawing/2014/main" id="{2ADBC27F-672B-4171-92F4-276BC2D20EF8}"/>
              </a:ext>
            </a:extLst>
          </p:cNvPr>
          <p:cNvSpPr>
            <a:spLocks noGrp="1"/>
          </p:cNvSpPr>
          <p:nvPr>
            <p:ph type="body" idx="1"/>
          </p:nvPr>
        </p:nvSpPr>
        <p:spPr>
          <a:xfrm>
            <a:off x="675745" y="1423226"/>
            <a:ext cx="4185623" cy="576262"/>
          </a:xfrm>
        </p:spPr>
        <p:txBody>
          <a:bodyPr/>
          <a:lstStyle/>
          <a:p>
            <a:r>
              <a:rPr lang="nl-BE" dirty="0"/>
              <a:t>APOTHEEK GheOP³S-tool</a:t>
            </a:r>
          </a:p>
        </p:txBody>
      </p:sp>
      <p:sp>
        <p:nvSpPr>
          <p:cNvPr id="6" name="Tijdelijke aanduiding voor inhoud 5">
            <a:extLst>
              <a:ext uri="{FF2B5EF4-FFF2-40B4-BE49-F238E27FC236}">
                <a16:creationId xmlns:a16="http://schemas.microsoft.com/office/drawing/2014/main" id="{FAC37E1D-D0F2-4622-9858-FBFA778D87FB}"/>
              </a:ext>
            </a:extLst>
          </p:cNvPr>
          <p:cNvSpPr>
            <a:spLocks noGrp="1"/>
          </p:cNvSpPr>
          <p:nvPr>
            <p:ph sz="half" idx="2"/>
          </p:nvPr>
        </p:nvSpPr>
        <p:spPr>
          <a:xfrm>
            <a:off x="675745" y="1999488"/>
            <a:ext cx="5174337" cy="3964894"/>
          </a:xfrm>
        </p:spPr>
        <p:txBody>
          <a:bodyPr>
            <a:normAutofit/>
          </a:bodyPr>
          <a:lstStyle/>
          <a:p>
            <a:pPr marL="60273" indent="0">
              <a:buNone/>
            </a:pPr>
            <a:r>
              <a:rPr lang="nl-NL" b="1" dirty="0">
                <a:solidFill>
                  <a:srgbClr val="C00000"/>
                </a:solidFill>
              </a:rPr>
              <a:t>Item 54: Oraal NSAID + diureticum (</a:t>
            </a:r>
            <a:r>
              <a:rPr lang="nl-NL" b="1" dirty="0" err="1">
                <a:solidFill>
                  <a:srgbClr val="C00000"/>
                </a:solidFill>
              </a:rPr>
              <a:t>piroxicam</a:t>
            </a:r>
            <a:r>
              <a:rPr lang="nl-NL" b="1" dirty="0">
                <a:solidFill>
                  <a:srgbClr val="C00000"/>
                </a:solidFill>
              </a:rPr>
              <a:t> + furosemide)</a:t>
            </a:r>
          </a:p>
          <a:p>
            <a:r>
              <a:rPr lang="nl-NL" dirty="0"/>
              <a:t>Idem item 8. Elk oraal ingenomen NSAID (</a:t>
            </a:r>
            <a:r>
              <a:rPr lang="nl-NL" dirty="0" err="1"/>
              <a:t>piroxicam</a:t>
            </a:r>
            <a:r>
              <a:rPr lang="nl-NL" dirty="0"/>
              <a:t>)</a:t>
            </a:r>
          </a:p>
          <a:p>
            <a:r>
              <a:rPr lang="nl-NL" dirty="0"/>
              <a:t>Volg de nierfunctie, kaliumspiegel en/of bloeddruk op.</a:t>
            </a:r>
          </a:p>
          <a:p>
            <a:pPr marL="60273" indent="0">
              <a:buNone/>
            </a:pPr>
            <a:endParaRPr lang="nl-NL" dirty="0">
              <a:solidFill>
                <a:srgbClr val="FF0000"/>
              </a:solidFill>
            </a:endParaRPr>
          </a:p>
          <a:p>
            <a:pPr marL="60273" indent="0">
              <a:buNone/>
            </a:pPr>
            <a:r>
              <a:rPr lang="nl-NL" dirty="0"/>
              <a:t>Item 62: oraal NSAID + SSRI/SNRI (</a:t>
            </a:r>
            <a:r>
              <a:rPr lang="nl-NL" dirty="0" err="1"/>
              <a:t>piroxicam</a:t>
            </a:r>
            <a:r>
              <a:rPr lang="nl-NL" dirty="0"/>
              <a:t> + </a:t>
            </a:r>
            <a:r>
              <a:rPr lang="nl-NL" dirty="0" err="1"/>
              <a:t>citalopram</a:t>
            </a:r>
            <a:r>
              <a:rPr lang="nl-NL" dirty="0"/>
              <a:t>).</a:t>
            </a:r>
          </a:p>
          <a:p>
            <a:pPr lvl="2"/>
            <a:r>
              <a:rPr lang="nl-NL" sz="1800" dirty="0"/>
              <a:t>Idem item 54.</a:t>
            </a:r>
          </a:p>
          <a:p>
            <a:pPr marL="60273" indent="0">
              <a:buNone/>
            </a:pPr>
            <a:endParaRPr lang="nl-BE" dirty="0"/>
          </a:p>
        </p:txBody>
      </p:sp>
      <p:sp>
        <p:nvSpPr>
          <p:cNvPr id="3" name="Tijdelijke aanduiding voor tekst 2">
            <a:extLst>
              <a:ext uri="{FF2B5EF4-FFF2-40B4-BE49-F238E27FC236}">
                <a16:creationId xmlns:a16="http://schemas.microsoft.com/office/drawing/2014/main" id="{8CA08678-32B0-4CE0-BCFF-D87F08EDFDD6}"/>
              </a:ext>
            </a:extLst>
          </p:cNvPr>
          <p:cNvSpPr>
            <a:spLocks noGrp="1"/>
          </p:cNvSpPr>
          <p:nvPr>
            <p:ph type="body" sz="quarter" idx="3"/>
          </p:nvPr>
        </p:nvSpPr>
        <p:spPr>
          <a:xfrm>
            <a:off x="6314510" y="1423226"/>
            <a:ext cx="4185618" cy="576262"/>
          </a:xfrm>
        </p:spPr>
        <p:txBody>
          <a:bodyPr/>
          <a:lstStyle/>
          <a:p>
            <a:r>
              <a:rPr lang="nl-BE" dirty="0">
                <a:solidFill>
                  <a:schemeClr val="tx1"/>
                </a:solidFill>
              </a:rPr>
              <a:t>ARTS rationeel voorschrijven</a:t>
            </a:r>
          </a:p>
        </p:txBody>
      </p:sp>
      <p:sp>
        <p:nvSpPr>
          <p:cNvPr id="4" name="Tijdelijke aanduiding voor inhoud 3">
            <a:extLst>
              <a:ext uri="{FF2B5EF4-FFF2-40B4-BE49-F238E27FC236}">
                <a16:creationId xmlns:a16="http://schemas.microsoft.com/office/drawing/2014/main" id="{83F03602-B297-4F24-A69F-FFE118EDFEBA}"/>
              </a:ext>
            </a:extLst>
          </p:cNvPr>
          <p:cNvSpPr>
            <a:spLocks noGrp="1"/>
          </p:cNvSpPr>
          <p:nvPr>
            <p:ph sz="quarter" idx="4"/>
          </p:nvPr>
        </p:nvSpPr>
        <p:spPr>
          <a:xfrm>
            <a:off x="6314511" y="1999488"/>
            <a:ext cx="5499953" cy="4702648"/>
          </a:xfrm>
        </p:spPr>
        <p:txBody>
          <a:bodyPr>
            <a:noAutofit/>
          </a:bodyPr>
          <a:lstStyle/>
          <a:p>
            <a:pPr marL="60273" indent="0">
              <a:spcBef>
                <a:spcPts val="500"/>
              </a:spcBef>
              <a:buNone/>
            </a:pPr>
            <a:r>
              <a:rPr lang="nl-BE" b="1" dirty="0">
                <a:solidFill>
                  <a:srgbClr val="C00000"/>
                </a:solidFill>
              </a:rPr>
              <a:t>Furosemide 40mg</a:t>
            </a:r>
            <a:endParaRPr lang="nl-BE" dirty="0"/>
          </a:p>
          <a:p>
            <a:pPr marL="60273" indent="0">
              <a:spcBef>
                <a:spcPts val="500"/>
              </a:spcBef>
              <a:buNone/>
            </a:pPr>
            <a:r>
              <a:rPr lang="nl-BE" dirty="0">
                <a:solidFill>
                  <a:schemeClr val="accent1">
                    <a:lumMod val="75000"/>
                  </a:schemeClr>
                </a:solidFill>
              </a:rPr>
              <a:t>INDICATIE: </a:t>
            </a:r>
            <a:r>
              <a:rPr lang="nl-BE" dirty="0">
                <a:solidFill>
                  <a:schemeClr val="tx1"/>
                </a:solidFill>
              </a:rPr>
              <a:t>Alleen plaats bij hartfalen met overmatig vocht. Man heeft geen diagnose hartfalen. Geen symptomatische behandeling voor wat vocht. </a:t>
            </a:r>
          </a:p>
          <a:p>
            <a:pPr marL="60273" indent="0">
              <a:spcBef>
                <a:spcPts val="500"/>
              </a:spcBef>
              <a:buNone/>
            </a:pPr>
            <a:r>
              <a:rPr lang="nl-BE" dirty="0">
                <a:solidFill>
                  <a:schemeClr val="accent1">
                    <a:lumMod val="75000"/>
                  </a:schemeClr>
                </a:solidFill>
              </a:rPr>
              <a:t>WERKZAAMHEID: </a:t>
            </a:r>
            <a:r>
              <a:rPr lang="nl-BE" dirty="0">
                <a:solidFill>
                  <a:schemeClr val="tx1"/>
                </a:solidFill>
              </a:rPr>
              <a:t>Alleen plaats bij hartfalen met overmatig vocht</a:t>
            </a:r>
          </a:p>
          <a:p>
            <a:pPr marL="60273" indent="0">
              <a:spcBef>
                <a:spcPts val="500"/>
              </a:spcBef>
              <a:buNone/>
            </a:pPr>
            <a:r>
              <a:rPr lang="nl-BE" dirty="0">
                <a:solidFill>
                  <a:schemeClr val="accent1">
                    <a:lumMod val="75000"/>
                  </a:schemeClr>
                </a:solidFill>
              </a:rPr>
              <a:t>VEILIGHEID: </a:t>
            </a:r>
          </a:p>
          <a:p>
            <a:pPr lvl="1">
              <a:spcBef>
                <a:spcPts val="500"/>
              </a:spcBef>
            </a:pPr>
            <a:r>
              <a:rPr lang="nl-BE" sz="1800" dirty="0">
                <a:solidFill>
                  <a:schemeClr val="tx1"/>
                </a:solidFill>
              </a:rPr>
              <a:t>Toegenomen diurese</a:t>
            </a:r>
          </a:p>
          <a:p>
            <a:pPr lvl="1">
              <a:spcBef>
                <a:spcPts val="500"/>
              </a:spcBef>
            </a:pPr>
            <a:r>
              <a:rPr lang="nl-BE" sz="1800" dirty="0">
                <a:solidFill>
                  <a:schemeClr val="tx1"/>
                </a:solidFill>
              </a:rPr>
              <a:t>Interactie met NSAID en SSRI</a:t>
            </a:r>
          </a:p>
          <a:p>
            <a:pPr marL="60273" indent="0">
              <a:spcBef>
                <a:spcPts val="500"/>
              </a:spcBef>
              <a:buNone/>
            </a:pPr>
            <a:r>
              <a:rPr lang="nl-BE" dirty="0">
                <a:solidFill>
                  <a:schemeClr val="accent1">
                    <a:lumMod val="75000"/>
                  </a:schemeClr>
                </a:solidFill>
              </a:rPr>
              <a:t>AANPASSEN: </a:t>
            </a:r>
          </a:p>
          <a:p>
            <a:pPr lvl="1">
              <a:spcBef>
                <a:spcPts val="500"/>
              </a:spcBef>
            </a:pPr>
            <a:r>
              <a:rPr lang="nl-BE" sz="1800" dirty="0">
                <a:solidFill>
                  <a:schemeClr val="tx1"/>
                </a:solidFill>
              </a:rPr>
              <a:t>Voorstel stoppen van medicatie, bijwerking is dan opgelost</a:t>
            </a:r>
          </a:p>
          <a:p>
            <a:pPr lvl="1">
              <a:spcBef>
                <a:spcPts val="500"/>
              </a:spcBef>
            </a:pPr>
            <a:r>
              <a:rPr lang="nl-BE" sz="1800" dirty="0">
                <a:solidFill>
                  <a:schemeClr val="tx1"/>
                </a:solidFill>
              </a:rPr>
              <a:t>MITS opvolgen mogelijks ontstaan van verschijnselen hartfalen?  ook RR op te volgen</a:t>
            </a:r>
          </a:p>
          <a:p>
            <a:pPr marL="60273" indent="0">
              <a:spcBef>
                <a:spcPts val="500"/>
              </a:spcBef>
              <a:buNone/>
            </a:pPr>
            <a:endParaRPr lang="nl-BE" dirty="0"/>
          </a:p>
        </p:txBody>
      </p:sp>
    </p:spTree>
    <p:extLst>
      <p:ext uri="{BB962C8B-B14F-4D97-AF65-F5344CB8AC3E}">
        <p14:creationId xmlns:p14="http://schemas.microsoft.com/office/powerpoint/2010/main" val="27878221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77A68E45-18CD-4B37-8D04-9083A5B89A48}"/>
              </a:ext>
            </a:extLst>
          </p:cNvPr>
          <p:cNvSpPr>
            <a:spLocks noGrp="1"/>
          </p:cNvSpPr>
          <p:nvPr>
            <p:ph type="title"/>
          </p:nvPr>
        </p:nvSpPr>
        <p:spPr/>
        <p:txBody>
          <a:bodyPr>
            <a:normAutofit/>
          </a:bodyPr>
          <a:lstStyle/>
          <a:p>
            <a:r>
              <a:rPr lang="nl-BE" dirty="0"/>
              <a:t>Medicatieanalyse</a:t>
            </a:r>
          </a:p>
        </p:txBody>
      </p:sp>
      <p:sp>
        <p:nvSpPr>
          <p:cNvPr id="2" name="Tijdelijke aanduiding voor tekst 1">
            <a:extLst>
              <a:ext uri="{FF2B5EF4-FFF2-40B4-BE49-F238E27FC236}">
                <a16:creationId xmlns:a16="http://schemas.microsoft.com/office/drawing/2014/main" id="{2ADBC27F-672B-4171-92F4-276BC2D20EF8}"/>
              </a:ext>
            </a:extLst>
          </p:cNvPr>
          <p:cNvSpPr>
            <a:spLocks noGrp="1"/>
          </p:cNvSpPr>
          <p:nvPr>
            <p:ph type="body" idx="1"/>
          </p:nvPr>
        </p:nvSpPr>
        <p:spPr>
          <a:xfrm>
            <a:off x="675745" y="1495960"/>
            <a:ext cx="4185623" cy="576262"/>
          </a:xfrm>
        </p:spPr>
        <p:txBody>
          <a:bodyPr/>
          <a:lstStyle/>
          <a:p>
            <a:r>
              <a:rPr lang="nl-BE" dirty="0"/>
              <a:t>APOTHEEK GheOP³S-tool</a:t>
            </a:r>
          </a:p>
        </p:txBody>
      </p:sp>
      <p:sp>
        <p:nvSpPr>
          <p:cNvPr id="6" name="Tijdelijke aanduiding voor inhoud 5">
            <a:extLst>
              <a:ext uri="{FF2B5EF4-FFF2-40B4-BE49-F238E27FC236}">
                <a16:creationId xmlns:a16="http://schemas.microsoft.com/office/drawing/2014/main" id="{FAC37E1D-D0F2-4622-9858-FBFA778D87FB}"/>
              </a:ext>
            </a:extLst>
          </p:cNvPr>
          <p:cNvSpPr>
            <a:spLocks noGrp="1"/>
          </p:cNvSpPr>
          <p:nvPr>
            <p:ph sz="half" idx="2"/>
          </p:nvPr>
        </p:nvSpPr>
        <p:spPr>
          <a:xfrm>
            <a:off x="675745" y="2072222"/>
            <a:ext cx="5174337" cy="3304117"/>
          </a:xfrm>
        </p:spPr>
        <p:txBody>
          <a:bodyPr>
            <a:normAutofit/>
          </a:bodyPr>
          <a:lstStyle/>
          <a:p>
            <a:pPr marL="60273" indent="0">
              <a:buNone/>
            </a:pPr>
            <a:r>
              <a:rPr lang="nl-NL" b="1" dirty="0">
                <a:solidFill>
                  <a:srgbClr val="C00000"/>
                </a:solidFill>
              </a:rPr>
              <a:t>Item 47: griepvaccin</a:t>
            </a:r>
          </a:p>
        </p:txBody>
      </p:sp>
      <p:sp>
        <p:nvSpPr>
          <p:cNvPr id="3" name="Tijdelijke aanduiding voor tekst 2">
            <a:extLst>
              <a:ext uri="{FF2B5EF4-FFF2-40B4-BE49-F238E27FC236}">
                <a16:creationId xmlns:a16="http://schemas.microsoft.com/office/drawing/2014/main" id="{8CA08678-32B0-4CE0-BCFF-D87F08EDFDD6}"/>
              </a:ext>
            </a:extLst>
          </p:cNvPr>
          <p:cNvSpPr>
            <a:spLocks noGrp="1"/>
          </p:cNvSpPr>
          <p:nvPr>
            <p:ph type="body" sz="quarter" idx="3"/>
          </p:nvPr>
        </p:nvSpPr>
        <p:spPr>
          <a:xfrm>
            <a:off x="6314510" y="1495960"/>
            <a:ext cx="4185618" cy="576262"/>
          </a:xfrm>
        </p:spPr>
        <p:txBody>
          <a:bodyPr/>
          <a:lstStyle/>
          <a:p>
            <a:r>
              <a:rPr lang="nl-BE" dirty="0">
                <a:solidFill>
                  <a:schemeClr val="tx1"/>
                </a:solidFill>
              </a:rPr>
              <a:t>ARTS rationeel voorschrijven</a:t>
            </a:r>
          </a:p>
        </p:txBody>
      </p:sp>
      <p:sp>
        <p:nvSpPr>
          <p:cNvPr id="4" name="Tijdelijke aanduiding voor inhoud 3">
            <a:extLst>
              <a:ext uri="{FF2B5EF4-FFF2-40B4-BE49-F238E27FC236}">
                <a16:creationId xmlns:a16="http://schemas.microsoft.com/office/drawing/2014/main" id="{83F03602-B297-4F24-A69F-FFE118EDFEBA}"/>
              </a:ext>
            </a:extLst>
          </p:cNvPr>
          <p:cNvSpPr>
            <a:spLocks noGrp="1"/>
          </p:cNvSpPr>
          <p:nvPr>
            <p:ph sz="quarter" idx="4"/>
          </p:nvPr>
        </p:nvSpPr>
        <p:spPr>
          <a:xfrm>
            <a:off x="6314511" y="2072222"/>
            <a:ext cx="5499953" cy="3902551"/>
          </a:xfrm>
        </p:spPr>
        <p:txBody>
          <a:bodyPr>
            <a:noAutofit/>
          </a:bodyPr>
          <a:lstStyle/>
          <a:p>
            <a:pPr marL="0" indent="0">
              <a:buNone/>
            </a:pPr>
            <a:r>
              <a:rPr lang="nl-BE" b="1" dirty="0">
                <a:solidFill>
                  <a:srgbClr val="C00000"/>
                </a:solidFill>
              </a:rPr>
              <a:t>Griepvaccin</a:t>
            </a:r>
            <a:endParaRPr lang="nl-BE" dirty="0"/>
          </a:p>
          <a:p>
            <a:pPr marL="0" indent="0">
              <a:buNone/>
            </a:pPr>
            <a:r>
              <a:rPr lang="nl-BE" dirty="0">
                <a:solidFill>
                  <a:schemeClr val="accent1">
                    <a:lumMod val="75000"/>
                  </a:schemeClr>
                </a:solidFill>
              </a:rPr>
              <a:t>INDICATIE: </a:t>
            </a:r>
            <a:r>
              <a:rPr lang="nl-BE" dirty="0">
                <a:solidFill>
                  <a:schemeClr val="tx1"/>
                </a:solidFill>
              </a:rPr>
              <a:t>Doelgroep HGR, op consensus - alle personen boven de 50 jaar en prioritair personen van 65 jaar en ouder </a:t>
            </a:r>
          </a:p>
          <a:p>
            <a:pPr marL="0" indent="0">
              <a:buNone/>
            </a:pPr>
            <a:r>
              <a:rPr lang="nl-BE" dirty="0">
                <a:solidFill>
                  <a:schemeClr val="accent1">
                    <a:lumMod val="75000"/>
                  </a:schemeClr>
                </a:solidFill>
              </a:rPr>
              <a:t>WERKZAAMHEID: </a:t>
            </a:r>
            <a:r>
              <a:rPr lang="nl-BE" dirty="0">
                <a:solidFill>
                  <a:schemeClr val="tx1"/>
                </a:solidFill>
              </a:rPr>
              <a:t>Onvoldoende bewijsmateriaal dat griepvaccinatie de morbiditeit en de mortaliteit bij ouderen doet dalen, (onvoldoende </a:t>
            </a:r>
            <a:r>
              <a:rPr lang="nl-BE" dirty="0" err="1">
                <a:solidFill>
                  <a:schemeClr val="tx1"/>
                </a:solidFill>
              </a:rPr>
              <a:t>RCT's</a:t>
            </a:r>
            <a:r>
              <a:rPr lang="nl-BE" dirty="0">
                <a:solidFill>
                  <a:schemeClr val="tx1"/>
                </a:solidFill>
              </a:rPr>
              <a:t>, observatiestudies die beperkte werkzaamheid aantonen) </a:t>
            </a:r>
          </a:p>
          <a:p>
            <a:pPr marL="0" indent="0">
              <a:buNone/>
            </a:pPr>
            <a:r>
              <a:rPr lang="nl-BE" dirty="0">
                <a:solidFill>
                  <a:schemeClr val="accent1">
                    <a:lumMod val="75000"/>
                  </a:schemeClr>
                </a:solidFill>
              </a:rPr>
              <a:t>VEILIGHEID: </a:t>
            </a:r>
            <a:r>
              <a:rPr lang="nl-BE" sz="1800" dirty="0">
                <a:solidFill>
                  <a:schemeClr val="tx1"/>
                </a:solidFill>
              </a:rPr>
              <a:t>Zeer lage risico op ernstige ongewenste effecten en de goede tolerantie</a:t>
            </a:r>
          </a:p>
          <a:p>
            <a:pPr marL="0" indent="0">
              <a:buNone/>
            </a:pPr>
            <a:r>
              <a:rPr lang="nl-BE" dirty="0">
                <a:solidFill>
                  <a:schemeClr val="accent1">
                    <a:lumMod val="75000"/>
                  </a:schemeClr>
                </a:solidFill>
              </a:rPr>
              <a:t>AANPASSEN: </a:t>
            </a:r>
            <a:r>
              <a:rPr lang="nl-BE" sz="1800" dirty="0">
                <a:solidFill>
                  <a:schemeClr val="tx1"/>
                </a:solidFill>
              </a:rPr>
              <a:t>Vaccinatie in de regel aanbevolen bij ouderen vanaf 65 jaar, vooral in geval van chronische onderliggende aandoening</a:t>
            </a:r>
          </a:p>
          <a:p>
            <a:pPr marL="60273" indent="0">
              <a:buNone/>
            </a:pPr>
            <a:endParaRPr lang="nl-BE" dirty="0"/>
          </a:p>
        </p:txBody>
      </p:sp>
    </p:spTree>
    <p:extLst>
      <p:ext uri="{BB962C8B-B14F-4D97-AF65-F5344CB8AC3E}">
        <p14:creationId xmlns:p14="http://schemas.microsoft.com/office/powerpoint/2010/main" val="1433382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77A68E45-18CD-4B37-8D04-9083A5B89A48}"/>
              </a:ext>
            </a:extLst>
          </p:cNvPr>
          <p:cNvSpPr>
            <a:spLocks noGrp="1"/>
          </p:cNvSpPr>
          <p:nvPr>
            <p:ph type="title"/>
          </p:nvPr>
        </p:nvSpPr>
        <p:spPr/>
        <p:txBody>
          <a:bodyPr>
            <a:normAutofit/>
          </a:bodyPr>
          <a:lstStyle/>
          <a:p>
            <a:r>
              <a:rPr lang="nl-BE" dirty="0"/>
              <a:t>Medicatieanalyse</a:t>
            </a:r>
          </a:p>
        </p:txBody>
      </p:sp>
      <p:sp>
        <p:nvSpPr>
          <p:cNvPr id="2" name="Tijdelijke aanduiding voor tekst 1">
            <a:extLst>
              <a:ext uri="{FF2B5EF4-FFF2-40B4-BE49-F238E27FC236}">
                <a16:creationId xmlns:a16="http://schemas.microsoft.com/office/drawing/2014/main" id="{2ADBC27F-672B-4171-92F4-276BC2D20EF8}"/>
              </a:ext>
            </a:extLst>
          </p:cNvPr>
          <p:cNvSpPr>
            <a:spLocks noGrp="1"/>
          </p:cNvSpPr>
          <p:nvPr>
            <p:ph type="body" idx="1"/>
          </p:nvPr>
        </p:nvSpPr>
        <p:spPr>
          <a:xfrm>
            <a:off x="675745" y="1495960"/>
            <a:ext cx="4185623" cy="576262"/>
          </a:xfrm>
        </p:spPr>
        <p:txBody>
          <a:bodyPr/>
          <a:lstStyle/>
          <a:p>
            <a:r>
              <a:rPr lang="nl-BE" dirty="0"/>
              <a:t>APOTHEEK GheOP³S-tool</a:t>
            </a:r>
          </a:p>
        </p:txBody>
      </p:sp>
      <p:sp>
        <p:nvSpPr>
          <p:cNvPr id="6" name="Tijdelijke aanduiding voor inhoud 5">
            <a:extLst>
              <a:ext uri="{FF2B5EF4-FFF2-40B4-BE49-F238E27FC236}">
                <a16:creationId xmlns:a16="http://schemas.microsoft.com/office/drawing/2014/main" id="{FAC37E1D-D0F2-4622-9858-FBFA778D87FB}"/>
              </a:ext>
            </a:extLst>
          </p:cNvPr>
          <p:cNvSpPr>
            <a:spLocks noGrp="1"/>
          </p:cNvSpPr>
          <p:nvPr>
            <p:ph sz="half" idx="2"/>
          </p:nvPr>
        </p:nvSpPr>
        <p:spPr>
          <a:xfrm>
            <a:off x="675745" y="2072222"/>
            <a:ext cx="5174337" cy="4203887"/>
          </a:xfrm>
        </p:spPr>
        <p:txBody>
          <a:bodyPr>
            <a:noAutofit/>
          </a:bodyPr>
          <a:lstStyle/>
          <a:p>
            <a:pPr marL="0" indent="0">
              <a:buNone/>
            </a:pPr>
            <a:r>
              <a:rPr lang="nl-NL" b="1" dirty="0">
                <a:solidFill>
                  <a:srgbClr val="C00000"/>
                </a:solidFill>
              </a:rPr>
              <a:t>Item 45: De patiënt heeft een gekend/verhoogd risico op osteoporose, bepaald met de FRAX-tool, en neemt geen Ca/vit D (zie verder)</a:t>
            </a:r>
          </a:p>
          <a:p>
            <a:pPr marL="505626" lvl="1" indent="0">
              <a:buNone/>
            </a:pPr>
            <a:r>
              <a:rPr lang="nl-NL" sz="1800" dirty="0"/>
              <a:t>Raad Ca en vitamine D supplement aan bij een verhoogd risico (volgens FRAX-tool).</a:t>
            </a:r>
          </a:p>
          <a:p>
            <a:pPr marL="505626" lvl="1" indent="0">
              <a:buNone/>
            </a:pPr>
            <a:r>
              <a:rPr lang="nl-NL" sz="1800" dirty="0"/>
              <a:t>Volgens het NHG-algoritme (op basis van huidige gegevens): lage risicoscore (3 </a:t>
            </a:r>
            <a:r>
              <a:rPr lang="nl-NL" sz="1800" dirty="0" err="1"/>
              <a:t>ptn</a:t>
            </a:r>
            <a:r>
              <a:rPr lang="nl-NL" sz="1800" dirty="0"/>
              <a:t>) &lt; 4; zie </a:t>
            </a:r>
            <a:r>
              <a:rPr lang="nl-NL" sz="1800" dirty="0">
                <a:hlinkClick r:id="rId2"/>
              </a:rPr>
              <a:t>https://www.farmaka.be/nl/formularium/152?search_term=frax</a:t>
            </a:r>
            <a:endParaRPr lang="nl-NL" sz="1800" dirty="0"/>
          </a:p>
          <a:p>
            <a:pPr marL="505626" lvl="1" indent="0">
              <a:buNone/>
            </a:pPr>
            <a:r>
              <a:rPr lang="nl-NL" sz="1800" dirty="0"/>
              <a:t>Benadruk niet-medicamenteuze maatregelen (valpreventie)</a:t>
            </a:r>
          </a:p>
          <a:p>
            <a:pPr marL="60273" indent="0">
              <a:buNone/>
            </a:pPr>
            <a:endParaRPr lang="nl-BE" dirty="0"/>
          </a:p>
        </p:txBody>
      </p:sp>
      <p:sp>
        <p:nvSpPr>
          <p:cNvPr id="3" name="Tijdelijke aanduiding voor tekst 2">
            <a:extLst>
              <a:ext uri="{FF2B5EF4-FFF2-40B4-BE49-F238E27FC236}">
                <a16:creationId xmlns:a16="http://schemas.microsoft.com/office/drawing/2014/main" id="{8CA08678-32B0-4CE0-BCFF-D87F08EDFDD6}"/>
              </a:ext>
            </a:extLst>
          </p:cNvPr>
          <p:cNvSpPr>
            <a:spLocks noGrp="1"/>
          </p:cNvSpPr>
          <p:nvPr>
            <p:ph type="body" sz="quarter" idx="3"/>
          </p:nvPr>
        </p:nvSpPr>
        <p:spPr>
          <a:xfrm>
            <a:off x="6314510" y="1495960"/>
            <a:ext cx="4185618" cy="576262"/>
          </a:xfrm>
        </p:spPr>
        <p:txBody>
          <a:bodyPr/>
          <a:lstStyle/>
          <a:p>
            <a:r>
              <a:rPr lang="nl-BE" dirty="0">
                <a:solidFill>
                  <a:schemeClr val="tx1"/>
                </a:solidFill>
              </a:rPr>
              <a:t>ARTS rationeel voorschrijven</a:t>
            </a:r>
          </a:p>
        </p:txBody>
      </p:sp>
      <p:sp>
        <p:nvSpPr>
          <p:cNvPr id="4" name="Tijdelijke aanduiding voor inhoud 3">
            <a:extLst>
              <a:ext uri="{FF2B5EF4-FFF2-40B4-BE49-F238E27FC236}">
                <a16:creationId xmlns:a16="http://schemas.microsoft.com/office/drawing/2014/main" id="{83F03602-B297-4F24-A69F-FFE118EDFEBA}"/>
              </a:ext>
            </a:extLst>
          </p:cNvPr>
          <p:cNvSpPr>
            <a:spLocks noGrp="1"/>
          </p:cNvSpPr>
          <p:nvPr>
            <p:ph sz="quarter" idx="4"/>
          </p:nvPr>
        </p:nvSpPr>
        <p:spPr>
          <a:xfrm>
            <a:off x="6314511" y="2072222"/>
            <a:ext cx="5499953" cy="3860982"/>
          </a:xfrm>
        </p:spPr>
        <p:txBody>
          <a:bodyPr>
            <a:noAutofit/>
          </a:bodyPr>
          <a:lstStyle/>
          <a:p>
            <a:pPr marL="0" indent="0">
              <a:spcBef>
                <a:spcPts val="500"/>
              </a:spcBef>
              <a:buNone/>
            </a:pPr>
            <a:r>
              <a:rPr lang="nl-BE" b="1" dirty="0">
                <a:solidFill>
                  <a:srgbClr val="C00000"/>
                </a:solidFill>
              </a:rPr>
              <a:t>OPSTARTEN VIT D en CALCIUM?</a:t>
            </a:r>
          </a:p>
          <a:p>
            <a:pPr marL="0" indent="0">
              <a:spcBef>
                <a:spcPts val="500"/>
              </a:spcBef>
              <a:buNone/>
            </a:pPr>
            <a:r>
              <a:rPr lang="nl-BE" dirty="0">
                <a:solidFill>
                  <a:schemeClr val="accent1">
                    <a:lumMod val="75000"/>
                  </a:schemeClr>
                </a:solidFill>
              </a:rPr>
              <a:t>INDICATIE: </a:t>
            </a:r>
            <a:r>
              <a:rPr lang="nl-BE" dirty="0">
                <a:solidFill>
                  <a:schemeClr val="tx1"/>
                </a:solidFill>
              </a:rPr>
              <a:t>Preventie botfractuur?</a:t>
            </a:r>
          </a:p>
          <a:p>
            <a:pPr marL="0" indent="0">
              <a:spcBef>
                <a:spcPts val="500"/>
              </a:spcBef>
              <a:buNone/>
            </a:pPr>
            <a:r>
              <a:rPr lang="nl-BE" dirty="0">
                <a:solidFill>
                  <a:schemeClr val="accent1">
                    <a:lumMod val="75000"/>
                  </a:schemeClr>
                </a:solidFill>
              </a:rPr>
              <a:t>WERKZAAMHEID: </a:t>
            </a:r>
            <a:r>
              <a:rPr lang="nl-BE" dirty="0">
                <a:solidFill>
                  <a:schemeClr val="tx1"/>
                </a:solidFill>
              </a:rPr>
              <a:t>Geen argumenten voor systematisch toedienen van vitamine D3-  en calciumsupplementen aan niet-geïnstitutionaliseerde personen (zonder bewezen osteoporose) </a:t>
            </a:r>
          </a:p>
          <a:p>
            <a:pPr marL="0" indent="0">
              <a:spcBef>
                <a:spcPts val="500"/>
              </a:spcBef>
              <a:buNone/>
            </a:pPr>
            <a:r>
              <a:rPr lang="nl-BE" dirty="0">
                <a:solidFill>
                  <a:schemeClr val="accent1">
                    <a:lumMod val="75000"/>
                  </a:schemeClr>
                </a:solidFill>
              </a:rPr>
              <a:t>VEILIGHEID: </a:t>
            </a:r>
          </a:p>
          <a:p>
            <a:pPr lvl="1">
              <a:spcBef>
                <a:spcPts val="500"/>
              </a:spcBef>
            </a:pPr>
            <a:r>
              <a:rPr lang="nl-BE" sz="1800" dirty="0">
                <a:solidFill>
                  <a:schemeClr val="tx1"/>
                </a:solidFill>
              </a:rPr>
              <a:t>Risico GI klachten, nierproblemen</a:t>
            </a:r>
          </a:p>
          <a:p>
            <a:pPr lvl="1">
              <a:spcBef>
                <a:spcPts val="500"/>
              </a:spcBef>
            </a:pPr>
            <a:r>
              <a:rPr lang="nl-BE" sz="1800" dirty="0">
                <a:solidFill>
                  <a:schemeClr val="tx1"/>
                </a:solidFill>
              </a:rPr>
              <a:t>OE: </a:t>
            </a:r>
            <a:r>
              <a:rPr lang="nl-BE" sz="1800" dirty="0" err="1">
                <a:solidFill>
                  <a:schemeClr val="tx1"/>
                </a:solidFill>
              </a:rPr>
              <a:t>hypercalciëmie</a:t>
            </a:r>
            <a:r>
              <a:rPr lang="nl-BE" sz="1800" dirty="0">
                <a:solidFill>
                  <a:schemeClr val="tx1"/>
                </a:solidFill>
              </a:rPr>
              <a:t>, hypercalciurie, nierstenen</a:t>
            </a:r>
          </a:p>
          <a:p>
            <a:pPr marL="0" indent="0">
              <a:spcBef>
                <a:spcPts val="500"/>
              </a:spcBef>
              <a:buNone/>
            </a:pPr>
            <a:r>
              <a:rPr lang="nl-BE" dirty="0">
                <a:solidFill>
                  <a:schemeClr val="accent1">
                    <a:lumMod val="75000"/>
                  </a:schemeClr>
                </a:solidFill>
              </a:rPr>
              <a:t>AANPASSEN: </a:t>
            </a:r>
          </a:p>
          <a:p>
            <a:pPr lvl="1">
              <a:spcBef>
                <a:spcPts val="500"/>
              </a:spcBef>
            </a:pPr>
            <a:r>
              <a:rPr lang="nl-BE" sz="1800" dirty="0">
                <a:solidFill>
                  <a:schemeClr val="tx1"/>
                </a:solidFill>
              </a:rPr>
              <a:t>NEEN</a:t>
            </a:r>
          </a:p>
          <a:p>
            <a:pPr marL="60273" indent="0">
              <a:spcBef>
                <a:spcPts val="500"/>
              </a:spcBef>
              <a:buNone/>
            </a:pPr>
            <a:endParaRPr lang="nl-BE" dirty="0"/>
          </a:p>
        </p:txBody>
      </p:sp>
    </p:spTree>
    <p:extLst>
      <p:ext uri="{BB962C8B-B14F-4D97-AF65-F5344CB8AC3E}">
        <p14:creationId xmlns:p14="http://schemas.microsoft.com/office/powerpoint/2010/main" val="3904818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77A68E45-18CD-4B37-8D04-9083A5B89A48}"/>
              </a:ext>
            </a:extLst>
          </p:cNvPr>
          <p:cNvSpPr>
            <a:spLocks noGrp="1"/>
          </p:cNvSpPr>
          <p:nvPr>
            <p:ph type="title"/>
          </p:nvPr>
        </p:nvSpPr>
        <p:spPr/>
        <p:txBody>
          <a:bodyPr>
            <a:normAutofit/>
          </a:bodyPr>
          <a:lstStyle/>
          <a:p>
            <a:r>
              <a:rPr lang="nl-BE" dirty="0"/>
              <a:t>Medicatieanalyse</a:t>
            </a:r>
          </a:p>
        </p:txBody>
      </p:sp>
      <p:sp>
        <p:nvSpPr>
          <p:cNvPr id="2" name="Tijdelijke aanduiding voor tekst 1">
            <a:extLst>
              <a:ext uri="{FF2B5EF4-FFF2-40B4-BE49-F238E27FC236}">
                <a16:creationId xmlns:a16="http://schemas.microsoft.com/office/drawing/2014/main" id="{2ADBC27F-672B-4171-92F4-276BC2D20EF8}"/>
              </a:ext>
            </a:extLst>
          </p:cNvPr>
          <p:cNvSpPr>
            <a:spLocks noGrp="1"/>
          </p:cNvSpPr>
          <p:nvPr>
            <p:ph type="body" idx="1"/>
          </p:nvPr>
        </p:nvSpPr>
        <p:spPr>
          <a:xfrm>
            <a:off x="675745" y="1495960"/>
            <a:ext cx="4185623" cy="576262"/>
          </a:xfrm>
        </p:spPr>
        <p:txBody>
          <a:bodyPr/>
          <a:lstStyle/>
          <a:p>
            <a:r>
              <a:rPr lang="nl-BE" dirty="0"/>
              <a:t>APOTHEEK GheOP³S-tool</a:t>
            </a:r>
          </a:p>
        </p:txBody>
      </p:sp>
      <p:sp>
        <p:nvSpPr>
          <p:cNvPr id="6" name="Tijdelijke aanduiding voor inhoud 5">
            <a:extLst>
              <a:ext uri="{FF2B5EF4-FFF2-40B4-BE49-F238E27FC236}">
                <a16:creationId xmlns:a16="http://schemas.microsoft.com/office/drawing/2014/main" id="{FAC37E1D-D0F2-4622-9858-FBFA778D87FB}"/>
              </a:ext>
            </a:extLst>
          </p:cNvPr>
          <p:cNvSpPr>
            <a:spLocks noGrp="1"/>
          </p:cNvSpPr>
          <p:nvPr>
            <p:ph sz="half" idx="2"/>
          </p:nvPr>
        </p:nvSpPr>
        <p:spPr>
          <a:xfrm>
            <a:off x="675745" y="2072222"/>
            <a:ext cx="5174337" cy="3304117"/>
          </a:xfrm>
        </p:spPr>
        <p:txBody>
          <a:bodyPr>
            <a:normAutofit/>
          </a:bodyPr>
          <a:lstStyle/>
          <a:p>
            <a:pPr marL="60273" indent="0">
              <a:buNone/>
            </a:pPr>
            <a:endParaRPr lang="nl-BE" dirty="0"/>
          </a:p>
        </p:txBody>
      </p:sp>
      <p:sp>
        <p:nvSpPr>
          <p:cNvPr id="3" name="Tijdelijke aanduiding voor tekst 2">
            <a:extLst>
              <a:ext uri="{FF2B5EF4-FFF2-40B4-BE49-F238E27FC236}">
                <a16:creationId xmlns:a16="http://schemas.microsoft.com/office/drawing/2014/main" id="{8CA08678-32B0-4CE0-BCFF-D87F08EDFDD6}"/>
              </a:ext>
            </a:extLst>
          </p:cNvPr>
          <p:cNvSpPr>
            <a:spLocks noGrp="1"/>
          </p:cNvSpPr>
          <p:nvPr>
            <p:ph type="body" sz="quarter" idx="3"/>
          </p:nvPr>
        </p:nvSpPr>
        <p:spPr>
          <a:xfrm>
            <a:off x="6314510" y="1495960"/>
            <a:ext cx="4185618" cy="576262"/>
          </a:xfrm>
        </p:spPr>
        <p:txBody>
          <a:bodyPr/>
          <a:lstStyle/>
          <a:p>
            <a:r>
              <a:rPr lang="nl-BE" dirty="0">
                <a:solidFill>
                  <a:schemeClr val="tx1"/>
                </a:solidFill>
              </a:rPr>
              <a:t>ARTS rationeel voorschrijven</a:t>
            </a:r>
          </a:p>
        </p:txBody>
      </p:sp>
      <p:sp>
        <p:nvSpPr>
          <p:cNvPr id="4" name="Tijdelijke aanduiding voor inhoud 3">
            <a:extLst>
              <a:ext uri="{FF2B5EF4-FFF2-40B4-BE49-F238E27FC236}">
                <a16:creationId xmlns:a16="http://schemas.microsoft.com/office/drawing/2014/main" id="{83F03602-B297-4F24-A69F-FFE118EDFEBA}"/>
              </a:ext>
            </a:extLst>
          </p:cNvPr>
          <p:cNvSpPr>
            <a:spLocks noGrp="1"/>
          </p:cNvSpPr>
          <p:nvPr>
            <p:ph sz="quarter" idx="4"/>
          </p:nvPr>
        </p:nvSpPr>
        <p:spPr>
          <a:xfrm>
            <a:off x="6314511" y="2072221"/>
            <a:ext cx="5728553" cy="4619523"/>
          </a:xfrm>
        </p:spPr>
        <p:txBody>
          <a:bodyPr>
            <a:noAutofit/>
          </a:bodyPr>
          <a:lstStyle/>
          <a:p>
            <a:pPr marL="0" indent="0">
              <a:spcBef>
                <a:spcPts val="500"/>
              </a:spcBef>
              <a:buNone/>
              <a:defRPr/>
            </a:pPr>
            <a:r>
              <a:rPr lang="nl-BE" b="1" dirty="0">
                <a:solidFill>
                  <a:srgbClr val="C00000"/>
                </a:solidFill>
              </a:rPr>
              <a:t>Omeprazol 20 mg</a:t>
            </a:r>
          </a:p>
          <a:p>
            <a:pPr marL="0" indent="0">
              <a:spcBef>
                <a:spcPts val="500"/>
              </a:spcBef>
              <a:buNone/>
              <a:defRPr/>
            </a:pPr>
            <a:r>
              <a:rPr lang="nl-BE" dirty="0">
                <a:solidFill>
                  <a:schemeClr val="accent1">
                    <a:lumMod val="75000"/>
                  </a:schemeClr>
                </a:solidFill>
              </a:rPr>
              <a:t>INDICATIE: </a:t>
            </a:r>
            <a:r>
              <a:rPr lang="nl-BE" dirty="0">
                <a:solidFill>
                  <a:schemeClr val="tx1"/>
                </a:solidFill>
              </a:rPr>
              <a:t>Bij maagklachten, momenteel klachten? </a:t>
            </a:r>
          </a:p>
          <a:p>
            <a:pPr lvl="1">
              <a:spcBef>
                <a:spcPts val="500"/>
              </a:spcBef>
              <a:defRPr/>
            </a:pPr>
            <a:r>
              <a:rPr lang="nl-BE" sz="1800" dirty="0">
                <a:solidFill>
                  <a:schemeClr val="tx1"/>
                </a:solidFill>
              </a:rPr>
              <a:t>ja, wegens concomitant NSAID gebruik</a:t>
            </a:r>
          </a:p>
          <a:p>
            <a:pPr lvl="1">
              <a:spcBef>
                <a:spcPts val="500"/>
              </a:spcBef>
              <a:defRPr/>
            </a:pPr>
            <a:r>
              <a:rPr lang="nl-BE" sz="1800" dirty="0">
                <a:solidFill>
                  <a:schemeClr val="tx1"/>
                </a:solidFill>
              </a:rPr>
              <a:t>neen, maagulcus 2013, geen indicatie voor chronisch gebruik	</a:t>
            </a:r>
          </a:p>
          <a:p>
            <a:pPr marL="0" indent="0">
              <a:spcBef>
                <a:spcPts val="500"/>
              </a:spcBef>
              <a:buNone/>
              <a:defRPr/>
            </a:pPr>
            <a:r>
              <a:rPr lang="nl-BE" dirty="0">
                <a:solidFill>
                  <a:schemeClr val="accent1">
                    <a:lumMod val="75000"/>
                  </a:schemeClr>
                </a:solidFill>
              </a:rPr>
              <a:t>WERKZAAMHEID: </a:t>
            </a:r>
            <a:r>
              <a:rPr lang="nl-BE" dirty="0">
                <a:solidFill>
                  <a:schemeClr val="tx1"/>
                </a:solidFill>
              </a:rPr>
              <a:t>Bij ulcus behandeling, genezing 70-90% na 4w + ↗ percentage bij +2w</a:t>
            </a:r>
          </a:p>
          <a:p>
            <a:pPr marL="0" indent="0">
              <a:spcBef>
                <a:spcPts val="500"/>
              </a:spcBef>
              <a:buNone/>
              <a:defRPr/>
            </a:pPr>
            <a:r>
              <a:rPr lang="nl-BE" dirty="0">
                <a:solidFill>
                  <a:schemeClr val="accent1">
                    <a:lumMod val="75000"/>
                  </a:schemeClr>
                </a:solidFill>
              </a:rPr>
              <a:t>VEILIGHEID: </a:t>
            </a:r>
          </a:p>
          <a:p>
            <a:pPr lvl="1">
              <a:spcBef>
                <a:spcPts val="500"/>
              </a:spcBef>
              <a:defRPr/>
            </a:pPr>
            <a:r>
              <a:rPr lang="nl-BE" sz="1800" dirty="0">
                <a:solidFill>
                  <a:schemeClr val="tx1"/>
                </a:solidFill>
              </a:rPr>
              <a:t>↗ meldingen van zeldzame en potentieel OE</a:t>
            </a:r>
          </a:p>
          <a:p>
            <a:pPr lvl="1">
              <a:spcBef>
                <a:spcPts val="500"/>
              </a:spcBef>
              <a:defRPr/>
            </a:pPr>
            <a:r>
              <a:rPr lang="nl-BE" sz="1800" dirty="0">
                <a:solidFill>
                  <a:schemeClr val="tx1"/>
                </a:solidFill>
              </a:rPr>
              <a:t>Opgelet indien polymedicatie en/of kwetsbare (oudere) </a:t>
            </a:r>
          </a:p>
          <a:p>
            <a:pPr marL="0" indent="0">
              <a:spcBef>
                <a:spcPts val="500"/>
              </a:spcBef>
              <a:buNone/>
              <a:defRPr/>
            </a:pPr>
            <a:r>
              <a:rPr lang="nl-BE" dirty="0">
                <a:solidFill>
                  <a:schemeClr val="accent1">
                    <a:lumMod val="75000"/>
                  </a:schemeClr>
                </a:solidFill>
              </a:rPr>
              <a:t>AANPASSEN: </a:t>
            </a:r>
          </a:p>
          <a:p>
            <a:pPr lvl="1">
              <a:spcBef>
                <a:spcPts val="500"/>
              </a:spcBef>
              <a:defRPr/>
            </a:pPr>
            <a:r>
              <a:rPr lang="nl-BE" sz="1800" dirty="0">
                <a:solidFill>
                  <a:schemeClr val="tx1"/>
                </a:solidFill>
              </a:rPr>
              <a:t>Risico/Baten balans bespreken</a:t>
            </a:r>
          </a:p>
          <a:p>
            <a:pPr lvl="1">
              <a:spcBef>
                <a:spcPts val="500"/>
              </a:spcBef>
              <a:defRPr/>
            </a:pPr>
            <a:r>
              <a:rPr lang="nl-BE" sz="1800" dirty="0">
                <a:solidFill>
                  <a:schemeClr val="tx1"/>
                </a:solidFill>
              </a:rPr>
              <a:t>Afbouwen en stoppen (Zie </a:t>
            </a:r>
            <a:r>
              <a:rPr lang="nl-BE" sz="1800" dirty="0" err="1">
                <a:solidFill>
                  <a:schemeClr val="tx1"/>
                </a:solidFill>
              </a:rPr>
              <a:t>deprescribing</a:t>
            </a:r>
            <a:r>
              <a:rPr lang="nl-BE" sz="1800" dirty="0">
                <a:solidFill>
                  <a:schemeClr val="tx1"/>
                </a:solidFill>
              </a:rPr>
              <a:t> </a:t>
            </a:r>
            <a:r>
              <a:rPr lang="nl-BE" sz="1800" dirty="0" err="1">
                <a:solidFill>
                  <a:schemeClr val="tx1"/>
                </a:solidFill>
              </a:rPr>
              <a:t>Farmaka</a:t>
            </a:r>
            <a:r>
              <a:rPr lang="nl-BE" sz="1800" dirty="0">
                <a:solidFill>
                  <a:schemeClr val="tx1"/>
                </a:solidFill>
              </a:rPr>
              <a:t>)</a:t>
            </a:r>
          </a:p>
          <a:p>
            <a:pPr marL="60273" indent="0">
              <a:spcBef>
                <a:spcPts val="500"/>
              </a:spcBef>
              <a:buNone/>
            </a:pPr>
            <a:endParaRPr lang="nl-BE" dirty="0"/>
          </a:p>
        </p:txBody>
      </p:sp>
    </p:spTree>
    <p:extLst>
      <p:ext uri="{BB962C8B-B14F-4D97-AF65-F5344CB8AC3E}">
        <p14:creationId xmlns:p14="http://schemas.microsoft.com/office/powerpoint/2010/main" val="3412439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77A68E45-18CD-4B37-8D04-9083A5B89A48}"/>
              </a:ext>
            </a:extLst>
          </p:cNvPr>
          <p:cNvSpPr>
            <a:spLocks noGrp="1"/>
          </p:cNvSpPr>
          <p:nvPr>
            <p:ph type="title"/>
          </p:nvPr>
        </p:nvSpPr>
        <p:spPr/>
        <p:txBody>
          <a:bodyPr>
            <a:normAutofit/>
          </a:bodyPr>
          <a:lstStyle/>
          <a:p>
            <a:r>
              <a:rPr lang="nl-BE" dirty="0"/>
              <a:t>Medicatieanalyse</a:t>
            </a:r>
          </a:p>
        </p:txBody>
      </p:sp>
      <p:sp>
        <p:nvSpPr>
          <p:cNvPr id="2" name="Tijdelijke aanduiding voor tekst 1">
            <a:extLst>
              <a:ext uri="{FF2B5EF4-FFF2-40B4-BE49-F238E27FC236}">
                <a16:creationId xmlns:a16="http://schemas.microsoft.com/office/drawing/2014/main" id="{2ADBC27F-672B-4171-92F4-276BC2D20EF8}"/>
              </a:ext>
            </a:extLst>
          </p:cNvPr>
          <p:cNvSpPr>
            <a:spLocks noGrp="1"/>
          </p:cNvSpPr>
          <p:nvPr>
            <p:ph type="body" idx="1"/>
          </p:nvPr>
        </p:nvSpPr>
        <p:spPr>
          <a:xfrm>
            <a:off x="675745" y="1495960"/>
            <a:ext cx="4185623" cy="576262"/>
          </a:xfrm>
        </p:spPr>
        <p:txBody>
          <a:bodyPr/>
          <a:lstStyle/>
          <a:p>
            <a:r>
              <a:rPr lang="nl-BE" dirty="0"/>
              <a:t>APOTHEEK GheOP³S-tool</a:t>
            </a:r>
          </a:p>
        </p:txBody>
      </p:sp>
      <p:sp>
        <p:nvSpPr>
          <p:cNvPr id="6" name="Tijdelijke aanduiding voor inhoud 5">
            <a:extLst>
              <a:ext uri="{FF2B5EF4-FFF2-40B4-BE49-F238E27FC236}">
                <a16:creationId xmlns:a16="http://schemas.microsoft.com/office/drawing/2014/main" id="{FAC37E1D-D0F2-4622-9858-FBFA778D87FB}"/>
              </a:ext>
            </a:extLst>
          </p:cNvPr>
          <p:cNvSpPr>
            <a:spLocks noGrp="1"/>
          </p:cNvSpPr>
          <p:nvPr>
            <p:ph sz="half" idx="2"/>
          </p:nvPr>
        </p:nvSpPr>
        <p:spPr>
          <a:xfrm>
            <a:off x="675745" y="2072222"/>
            <a:ext cx="5174337" cy="3304117"/>
          </a:xfrm>
        </p:spPr>
        <p:txBody>
          <a:bodyPr>
            <a:normAutofit/>
          </a:bodyPr>
          <a:lstStyle/>
          <a:p>
            <a:pPr marL="60273" indent="0">
              <a:buNone/>
            </a:pPr>
            <a:endParaRPr lang="nl-BE" dirty="0"/>
          </a:p>
        </p:txBody>
      </p:sp>
      <p:sp>
        <p:nvSpPr>
          <p:cNvPr id="3" name="Tijdelijke aanduiding voor tekst 2">
            <a:extLst>
              <a:ext uri="{FF2B5EF4-FFF2-40B4-BE49-F238E27FC236}">
                <a16:creationId xmlns:a16="http://schemas.microsoft.com/office/drawing/2014/main" id="{8CA08678-32B0-4CE0-BCFF-D87F08EDFDD6}"/>
              </a:ext>
            </a:extLst>
          </p:cNvPr>
          <p:cNvSpPr>
            <a:spLocks noGrp="1"/>
          </p:cNvSpPr>
          <p:nvPr>
            <p:ph type="body" sz="quarter" idx="3"/>
          </p:nvPr>
        </p:nvSpPr>
        <p:spPr>
          <a:xfrm>
            <a:off x="6314510" y="1495960"/>
            <a:ext cx="4185618" cy="576262"/>
          </a:xfrm>
        </p:spPr>
        <p:txBody>
          <a:bodyPr/>
          <a:lstStyle/>
          <a:p>
            <a:r>
              <a:rPr lang="nl-BE" dirty="0">
                <a:solidFill>
                  <a:schemeClr val="tx1"/>
                </a:solidFill>
              </a:rPr>
              <a:t>ARTS rationeel voorschrijven</a:t>
            </a:r>
          </a:p>
        </p:txBody>
      </p:sp>
      <p:sp>
        <p:nvSpPr>
          <p:cNvPr id="4" name="Tijdelijke aanduiding voor inhoud 3">
            <a:extLst>
              <a:ext uri="{FF2B5EF4-FFF2-40B4-BE49-F238E27FC236}">
                <a16:creationId xmlns:a16="http://schemas.microsoft.com/office/drawing/2014/main" id="{83F03602-B297-4F24-A69F-FFE118EDFEBA}"/>
              </a:ext>
            </a:extLst>
          </p:cNvPr>
          <p:cNvSpPr>
            <a:spLocks noGrp="1"/>
          </p:cNvSpPr>
          <p:nvPr>
            <p:ph sz="quarter" idx="4"/>
          </p:nvPr>
        </p:nvSpPr>
        <p:spPr>
          <a:xfrm>
            <a:off x="6314511" y="2072222"/>
            <a:ext cx="5780507" cy="4577960"/>
          </a:xfrm>
        </p:spPr>
        <p:txBody>
          <a:bodyPr>
            <a:noAutofit/>
          </a:bodyPr>
          <a:lstStyle/>
          <a:p>
            <a:pPr marL="0" indent="0">
              <a:spcBef>
                <a:spcPts val="500"/>
              </a:spcBef>
              <a:buNone/>
            </a:pPr>
            <a:r>
              <a:rPr lang="nl-BE" b="1" dirty="0" err="1">
                <a:solidFill>
                  <a:srgbClr val="C00000"/>
                </a:solidFill>
              </a:rPr>
              <a:t>Betahistine</a:t>
            </a:r>
            <a:r>
              <a:rPr lang="nl-BE" b="1" dirty="0">
                <a:solidFill>
                  <a:srgbClr val="C00000"/>
                </a:solidFill>
              </a:rPr>
              <a:t> 10mg</a:t>
            </a:r>
          </a:p>
          <a:p>
            <a:pPr marL="0" indent="0">
              <a:spcBef>
                <a:spcPts val="500"/>
              </a:spcBef>
              <a:buNone/>
              <a:defRPr/>
            </a:pPr>
            <a:r>
              <a:rPr lang="nl-BE" dirty="0">
                <a:solidFill>
                  <a:schemeClr val="accent2">
                    <a:lumMod val="75000"/>
                  </a:schemeClr>
                </a:solidFill>
              </a:rPr>
              <a:t>INDICATIE: </a:t>
            </a:r>
          </a:p>
          <a:p>
            <a:pPr lvl="1">
              <a:spcBef>
                <a:spcPts val="500"/>
              </a:spcBef>
              <a:defRPr/>
            </a:pPr>
            <a:r>
              <a:rPr lang="nl-BE" sz="1800" dirty="0">
                <a:solidFill>
                  <a:schemeClr val="tx1"/>
                </a:solidFill>
              </a:rPr>
              <a:t>Bij ziekte van Ménière, heeft geen duizeligheid momenteel</a:t>
            </a:r>
          </a:p>
          <a:p>
            <a:pPr lvl="1">
              <a:spcBef>
                <a:spcPts val="500"/>
              </a:spcBef>
              <a:defRPr/>
            </a:pPr>
            <a:r>
              <a:rPr lang="nl-BE" sz="1800" dirty="0">
                <a:solidFill>
                  <a:schemeClr val="tx1"/>
                </a:solidFill>
              </a:rPr>
              <a:t>Oorzaak duizeligheid: medicatie?</a:t>
            </a:r>
          </a:p>
          <a:p>
            <a:pPr marL="0" indent="0">
              <a:spcBef>
                <a:spcPts val="500"/>
              </a:spcBef>
              <a:buNone/>
              <a:defRPr/>
            </a:pPr>
            <a:r>
              <a:rPr lang="nl-BE" dirty="0">
                <a:solidFill>
                  <a:schemeClr val="accent2">
                    <a:lumMod val="75000"/>
                  </a:schemeClr>
                </a:solidFill>
              </a:rPr>
              <a:t>WERKZAAMHEID: </a:t>
            </a:r>
          </a:p>
          <a:p>
            <a:pPr lvl="1">
              <a:spcBef>
                <a:spcPts val="500"/>
              </a:spcBef>
              <a:defRPr/>
            </a:pPr>
            <a:r>
              <a:rPr lang="nl-BE" sz="1800" dirty="0">
                <a:solidFill>
                  <a:schemeClr val="tx1"/>
                </a:solidFill>
              </a:rPr>
              <a:t>Plaats onduidelijk</a:t>
            </a:r>
          </a:p>
          <a:p>
            <a:pPr lvl="1">
              <a:spcBef>
                <a:spcPts val="500"/>
              </a:spcBef>
              <a:defRPr/>
            </a:pPr>
            <a:r>
              <a:rPr lang="nl-BE" sz="1800" dirty="0">
                <a:solidFill>
                  <a:schemeClr val="tx1"/>
                </a:solidFill>
              </a:rPr>
              <a:t>Enige evidentie van een gunstig </a:t>
            </a:r>
            <a:r>
              <a:rPr lang="nl-BE" sz="1800" dirty="0" err="1">
                <a:solidFill>
                  <a:schemeClr val="tx1"/>
                </a:solidFill>
              </a:rPr>
              <a:t>kortetermijn</a:t>
            </a:r>
            <a:r>
              <a:rPr lang="nl-BE" sz="1800" dirty="0">
                <a:solidFill>
                  <a:schemeClr val="tx1"/>
                </a:solidFill>
              </a:rPr>
              <a:t> effect op de vertigoklachten en het oorsuizen, niet op de </a:t>
            </a:r>
            <a:r>
              <a:rPr lang="nl-BE" sz="1800" dirty="0" err="1">
                <a:solidFill>
                  <a:schemeClr val="tx1"/>
                </a:solidFill>
              </a:rPr>
              <a:t>gehoorsvermindering</a:t>
            </a:r>
            <a:endParaRPr lang="nl-BE" sz="1800" dirty="0">
              <a:solidFill>
                <a:schemeClr val="tx1"/>
              </a:solidFill>
            </a:endParaRPr>
          </a:p>
          <a:p>
            <a:pPr marL="0" indent="0">
              <a:spcBef>
                <a:spcPts val="500"/>
              </a:spcBef>
              <a:buNone/>
              <a:defRPr/>
            </a:pPr>
            <a:r>
              <a:rPr lang="nl-BE" dirty="0">
                <a:solidFill>
                  <a:schemeClr val="accent2">
                    <a:lumMod val="75000"/>
                  </a:schemeClr>
                </a:solidFill>
              </a:rPr>
              <a:t>VEILIGHEID: </a:t>
            </a:r>
            <a:r>
              <a:rPr lang="nl-BE" sz="1800" dirty="0">
                <a:solidFill>
                  <a:schemeClr val="tx1"/>
                </a:solidFill>
              </a:rPr>
              <a:t>Hoofdpijn, gastro-intestinale stoornissen, </a:t>
            </a:r>
            <a:r>
              <a:rPr lang="nl-BE" sz="1800" dirty="0" err="1">
                <a:solidFill>
                  <a:schemeClr val="tx1"/>
                </a:solidFill>
              </a:rPr>
              <a:t>rash</a:t>
            </a:r>
            <a:r>
              <a:rPr lang="nl-BE" sz="1800" dirty="0">
                <a:solidFill>
                  <a:schemeClr val="tx1"/>
                </a:solidFill>
              </a:rPr>
              <a:t>, jeuk</a:t>
            </a:r>
          </a:p>
          <a:p>
            <a:pPr marL="0" indent="0">
              <a:spcBef>
                <a:spcPts val="500"/>
              </a:spcBef>
              <a:buNone/>
              <a:defRPr/>
            </a:pPr>
            <a:r>
              <a:rPr lang="nl-BE" dirty="0">
                <a:solidFill>
                  <a:schemeClr val="accent2">
                    <a:lumMod val="75000"/>
                  </a:schemeClr>
                </a:solidFill>
              </a:rPr>
              <a:t>AANPASSEN: </a:t>
            </a:r>
            <a:r>
              <a:rPr lang="nl-BE" sz="1800" dirty="0">
                <a:solidFill>
                  <a:schemeClr val="tx1"/>
                </a:solidFill>
              </a:rPr>
              <a:t>Stoppen!</a:t>
            </a:r>
          </a:p>
          <a:p>
            <a:pPr marL="60273" indent="0">
              <a:spcBef>
                <a:spcPts val="500"/>
              </a:spcBef>
              <a:buNone/>
            </a:pPr>
            <a:endParaRPr lang="nl-BE" dirty="0"/>
          </a:p>
        </p:txBody>
      </p:sp>
    </p:spTree>
    <p:extLst>
      <p:ext uri="{BB962C8B-B14F-4D97-AF65-F5344CB8AC3E}">
        <p14:creationId xmlns:p14="http://schemas.microsoft.com/office/powerpoint/2010/main" val="1597529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77A68E45-18CD-4B37-8D04-9083A5B89A48}"/>
              </a:ext>
            </a:extLst>
          </p:cNvPr>
          <p:cNvSpPr>
            <a:spLocks noGrp="1"/>
          </p:cNvSpPr>
          <p:nvPr>
            <p:ph type="title"/>
          </p:nvPr>
        </p:nvSpPr>
        <p:spPr/>
        <p:txBody>
          <a:bodyPr>
            <a:normAutofit/>
          </a:bodyPr>
          <a:lstStyle/>
          <a:p>
            <a:r>
              <a:rPr lang="nl-BE" dirty="0"/>
              <a:t>Medicatieanalyse</a:t>
            </a:r>
          </a:p>
        </p:txBody>
      </p:sp>
      <p:sp>
        <p:nvSpPr>
          <p:cNvPr id="2" name="Tijdelijke aanduiding voor tekst 1">
            <a:extLst>
              <a:ext uri="{FF2B5EF4-FFF2-40B4-BE49-F238E27FC236}">
                <a16:creationId xmlns:a16="http://schemas.microsoft.com/office/drawing/2014/main" id="{2ADBC27F-672B-4171-92F4-276BC2D20EF8}"/>
              </a:ext>
            </a:extLst>
          </p:cNvPr>
          <p:cNvSpPr>
            <a:spLocks noGrp="1"/>
          </p:cNvSpPr>
          <p:nvPr>
            <p:ph type="body" idx="1"/>
          </p:nvPr>
        </p:nvSpPr>
        <p:spPr>
          <a:xfrm>
            <a:off x="675745" y="1495960"/>
            <a:ext cx="4185623" cy="576262"/>
          </a:xfrm>
        </p:spPr>
        <p:txBody>
          <a:bodyPr/>
          <a:lstStyle/>
          <a:p>
            <a:r>
              <a:rPr lang="nl-BE" dirty="0"/>
              <a:t>APOTHEEK GheOP³S-tool</a:t>
            </a:r>
          </a:p>
        </p:txBody>
      </p:sp>
      <p:sp>
        <p:nvSpPr>
          <p:cNvPr id="3" name="Tijdelijke aanduiding voor tekst 2">
            <a:extLst>
              <a:ext uri="{FF2B5EF4-FFF2-40B4-BE49-F238E27FC236}">
                <a16:creationId xmlns:a16="http://schemas.microsoft.com/office/drawing/2014/main" id="{8CA08678-32B0-4CE0-BCFF-D87F08EDFDD6}"/>
              </a:ext>
            </a:extLst>
          </p:cNvPr>
          <p:cNvSpPr>
            <a:spLocks noGrp="1"/>
          </p:cNvSpPr>
          <p:nvPr>
            <p:ph type="body" sz="quarter" idx="3"/>
          </p:nvPr>
        </p:nvSpPr>
        <p:spPr>
          <a:xfrm>
            <a:off x="5552813" y="1495960"/>
            <a:ext cx="4185618" cy="576262"/>
          </a:xfrm>
        </p:spPr>
        <p:txBody>
          <a:bodyPr/>
          <a:lstStyle/>
          <a:p>
            <a:r>
              <a:rPr lang="nl-BE" dirty="0">
                <a:solidFill>
                  <a:schemeClr val="tx1"/>
                </a:solidFill>
              </a:rPr>
              <a:t>ARTS rationeel voorschrijven</a:t>
            </a:r>
          </a:p>
        </p:txBody>
      </p:sp>
      <p:sp>
        <p:nvSpPr>
          <p:cNvPr id="4" name="Tijdelijke aanduiding voor inhoud 3">
            <a:extLst>
              <a:ext uri="{FF2B5EF4-FFF2-40B4-BE49-F238E27FC236}">
                <a16:creationId xmlns:a16="http://schemas.microsoft.com/office/drawing/2014/main" id="{83F03602-B297-4F24-A69F-FFE118EDFEBA}"/>
              </a:ext>
            </a:extLst>
          </p:cNvPr>
          <p:cNvSpPr>
            <a:spLocks noGrp="1"/>
          </p:cNvSpPr>
          <p:nvPr>
            <p:ph sz="quarter" idx="4"/>
          </p:nvPr>
        </p:nvSpPr>
        <p:spPr>
          <a:xfrm>
            <a:off x="5589631" y="2072222"/>
            <a:ext cx="6391087" cy="4297405"/>
          </a:xfrm>
        </p:spPr>
        <p:txBody>
          <a:bodyPr>
            <a:noAutofit/>
          </a:bodyPr>
          <a:lstStyle/>
          <a:p>
            <a:pPr marL="0" indent="0">
              <a:spcBef>
                <a:spcPts val="500"/>
              </a:spcBef>
              <a:buNone/>
            </a:pPr>
            <a:r>
              <a:rPr lang="nl-BE" b="1" dirty="0">
                <a:solidFill>
                  <a:srgbClr val="C00000"/>
                </a:solidFill>
              </a:rPr>
              <a:t>Bisoprolol 10mg</a:t>
            </a:r>
          </a:p>
          <a:p>
            <a:pPr marL="0" indent="0">
              <a:spcBef>
                <a:spcPts val="500"/>
              </a:spcBef>
              <a:buNone/>
            </a:pPr>
            <a:r>
              <a:rPr lang="nl-BE" dirty="0">
                <a:solidFill>
                  <a:schemeClr val="accent1">
                    <a:lumMod val="75000"/>
                  </a:schemeClr>
                </a:solidFill>
              </a:rPr>
              <a:t>INDICATIE: </a:t>
            </a:r>
            <a:r>
              <a:rPr lang="nl-BE" dirty="0">
                <a:solidFill>
                  <a:schemeClr val="tx1"/>
                </a:solidFill>
              </a:rPr>
              <a:t>Hypertensie: bij &gt;65 jaar geen harde bewijzen voor 140/90, &lt;150/90 bij ≥60 jaar beter onderbouwd en &gt; 80 jaar 150/90 </a:t>
            </a:r>
            <a:r>
              <a:rPr lang="nl-BE" dirty="0" err="1">
                <a:solidFill>
                  <a:schemeClr val="tx1"/>
                </a:solidFill>
              </a:rPr>
              <a:t>mmHg</a:t>
            </a:r>
            <a:r>
              <a:rPr lang="nl-BE" dirty="0">
                <a:solidFill>
                  <a:schemeClr val="tx1"/>
                </a:solidFill>
              </a:rPr>
              <a:t> </a:t>
            </a:r>
          </a:p>
          <a:p>
            <a:pPr marL="0" indent="0">
              <a:spcBef>
                <a:spcPts val="500"/>
              </a:spcBef>
              <a:buNone/>
              <a:defRPr/>
            </a:pPr>
            <a:r>
              <a:rPr lang="nl-BE" dirty="0">
                <a:solidFill>
                  <a:schemeClr val="accent1">
                    <a:lumMod val="75000"/>
                  </a:schemeClr>
                </a:solidFill>
              </a:rPr>
              <a:t>WERKZAAMHEID:  </a:t>
            </a:r>
            <a:r>
              <a:rPr lang="nl-BE" dirty="0">
                <a:solidFill>
                  <a:schemeClr val="tx1"/>
                </a:solidFill>
              </a:rPr>
              <a:t>Verlagen de morbiditeit en mortaliteit bij HT</a:t>
            </a:r>
          </a:p>
          <a:p>
            <a:pPr lvl="1">
              <a:spcBef>
                <a:spcPts val="500"/>
              </a:spcBef>
              <a:defRPr/>
            </a:pPr>
            <a:r>
              <a:rPr lang="nl-BE" sz="1800" dirty="0">
                <a:solidFill>
                  <a:schemeClr val="tx1"/>
                </a:solidFill>
              </a:rPr>
              <a:t>Geen 1ste keuze  bij &gt;65 jaar, wel bij specifieke </a:t>
            </a:r>
            <a:r>
              <a:rPr lang="nl-BE" sz="1800" dirty="0" err="1">
                <a:solidFill>
                  <a:schemeClr val="tx1"/>
                </a:solidFill>
              </a:rPr>
              <a:t>comorbiditeit</a:t>
            </a:r>
            <a:r>
              <a:rPr lang="nl-BE" sz="1800" dirty="0">
                <a:solidFill>
                  <a:schemeClr val="tx1"/>
                </a:solidFill>
              </a:rPr>
              <a:t>: post AMI, hartfalen, </a:t>
            </a:r>
            <a:r>
              <a:rPr lang="nl-BE" sz="1800" dirty="0" err="1">
                <a:solidFill>
                  <a:schemeClr val="tx1"/>
                </a:solidFill>
              </a:rPr>
              <a:t>angor</a:t>
            </a:r>
            <a:r>
              <a:rPr lang="nl-BE" sz="1800" dirty="0">
                <a:solidFill>
                  <a:schemeClr val="tx1"/>
                </a:solidFill>
              </a:rPr>
              <a:t>, supraventriculaire ritmestoornis of migraine</a:t>
            </a:r>
          </a:p>
          <a:p>
            <a:pPr lvl="1">
              <a:spcBef>
                <a:spcPts val="500"/>
              </a:spcBef>
              <a:defRPr/>
            </a:pPr>
            <a:r>
              <a:rPr lang="nl-BE" sz="1800" dirty="0">
                <a:solidFill>
                  <a:schemeClr val="tx1"/>
                </a:solidFill>
              </a:rPr>
              <a:t>&gt;65 jaar: voorkeur: </a:t>
            </a:r>
            <a:r>
              <a:rPr lang="nl-BE" sz="1800" dirty="0" err="1">
                <a:solidFill>
                  <a:schemeClr val="tx1"/>
                </a:solidFill>
              </a:rPr>
              <a:t>thiazide</a:t>
            </a:r>
            <a:r>
              <a:rPr lang="nl-BE" sz="1800" dirty="0">
                <a:solidFill>
                  <a:schemeClr val="tx1"/>
                </a:solidFill>
              </a:rPr>
              <a:t>, ACE-inhibitor of Ca-antagonist</a:t>
            </a:r>
          </a:p>
          <a:p>
            <a:pPr marL="0" indent="0">
              <a:spcBef>
                <a:spcPts val="500"/>
              </a:spcBef>
              <a:buNone/>
              <a:defRPr/>
            </a:pPr>
            <a:r>
              <a:rPr lang="nl-BE" dirty="0">
                <a:solidFill>
                  <a:schemeClr val="accent1">
                    <a:lumMod val="75000"/>
                  </a:schemeClr>
                </a:solidFill>
              </a:rPr>
              <a:t>VEILIGHEID: </a:t>
            </a:r>
          </a:p>
          <a:p>
            <a:pPr lvl="1">
              <a:spcBef>
                <a:spcPts val="500"/>
              </a:spcBef>
              <a:defRPr/>
            </a:pPr>
            <a:r>
              <a:rPr lang="nl-BE" sz="1800" dirty="0">
                <a:solidFill>
                  <a:schemeClr val="tx1"/>
                </a:solidFill>
              </a:rPr>
              <a:t>Moeheid en </a:t>
            </a:r>
            <a:r>
              <a:rPr lang="nl-BE" sz="1800" dirty="0">
                <a:solidFill>
                  <a:schemeClr val="tx1"/>
                </a:solidFill>
                <a:latin typeface="Calibri" panose="020F0502020204030204" pitchFamily="34" charset="0"/>
                <a:cs typeface="Calibri" panose="020F0502020204030204" pitchFamily="34" charset="0"/>
              </a:rPr>
              <a:t>↓</a:t>
            </a:r>
            <a:r>
              <a:rPr lang="nl-BE" sz="1800" dirty="0">
                <a:solidFill>
                  <a:schemeClr val="tx1"/>
                </a:solidFill>
              </a:rPr>
              <a:t> inspanningscapaciteit, verslechtering hartfalen, </a:t>
            </a:r>
            <a:r>
              <a:rPr lang="nl-BE" sz="1800" dirty="0" err="1">
                <a:solidFill>
                  <a:schemeClr val="tx1"/>
                </a:solidFill>
              </a:rPr>
              <a:t>diabetogeen</a:t>
            </a:r>
            <a:r>
              <a:rPr lang="nl-BE" sz="1800" dirty="0">
                <a:solidFill>
                  <a:schemeClr val="tx1"/>
                </a:solidFill>
              </a:rPr>
              <a:t> (?) </a:t>
            </a:r>
          </a:p>
          <a:p>
            <a:pPr lvl="1">
              <a:spcBef>
                <a:spcPts val="500"/>
              </a:spcBef>
              <a:defRPr/>
            </a:pPr>
            <a:r>
              <a:rPr lang="nl-BE" sz="1800" dirty="0">
                <a:solidFill>
                  <a:schemeClr val="tx1"/>
                </a:solidFill>
              </a:rPr>
              <a:t>Interactie met NSAID (RR ↗)</a:t>
            </a:r>
          </a:p>
          <a:p>
            <a:pPr lvl="1">
              <a:spcBef>
                <a:spcPts val="500"/>
              </a:spcBef>
              <a:defRPr/>
            </a:pPr>
            <a:r>
              <a:rPr lang="nl-BE" sz="1800" dirty="0">
                <a:solidFill>
                  <a:schemeClr val="tx1"/>
                </a:solidFill>
              </a:rPr>
              <a:t>OE: koude </a:t>
            </a:r>
            <a:r>
              <a:rPr lang="nl-BE" sz="1800" dirty="0" err="1">
                <a:solidFill>
                  <a:schemeClr val="tx1"/>
                </a:solidFill>
              </a:rPr>
              <a:t>acra</a:t>
            </a:r>
            <a:r>
              <a:rPr lang="nl-BE" sz="1800" dirty="0">
                <a:solidFill>
                  <a:schemeClr val="tx1"/>
                </a:solidFill>
              </a:rPr>
              <a:t>, hoofdpijn, centrale…</a:t>
            </a:r>
          </a:p>
          <a:p>
            <a:pPr marL="0" indent="0">
              <a:spcBef>
                <a:spcPts val="500"/>
              </a:spcBef>
              <a:buNone/>
              <a:defRPr/>
            </a:pPr>
            <a:r>
              <a:rPr lang="nl-BE" dirty="0">
                <a:solidFill>
                  <a:schemeClr val="accent1">
                    <a:lumMod val="75000"/>
                  </a:schemeClr>
                </a:solidFill>
              </a:rPr>
              <a:t>AANPASSEN: </a:t>
            </a:r>
            <a:r>
              <a:rPr lang="nl-BE" sz="1800" dirty="0">
                <a:solidFill>
                  <a:schemeClr val="tx1"/>
                </a:solidFill>
              </a:rPr>
              <a:t>Gebruik opvolgen; kan behouden worden indien goed verdragen</a:t>
            </a:r>
          </a:p>
          <a:p>
            <a:pPr marL="60273" indent="0">
              <a:spcBef>
                <a:spcPts val="500"/>
              </a:spcBef>
              <a:buNone/>
            </a:pPr>
            <a:endParaRPr lang="nl-BE" dirty="0"/>
          </a:p>
        </p:txBody>
      </p:sp>
    </p:spTree>
    <p:extLst>
      <p:ext uri="{BB962C8B-B14F-4D97-AF65-F5344CB8AC3E}">
        <p14:creationId xmlns:p14="http://schemas.microsoft.com/office/powerpoint/2010/main" val="1952208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561181"/>
            <a:ext cx="8596668" cy="1320800"/>
          </a:xfrm>
        </p:spPr>
        <p:txBody>
          <a:bodyPr/>
          <a:lstStyle/>
          <a:p>
            <a:r>
              <a:rPr lang="nl-NL" dirty="0"/>
              <a:t>Achtergrond</a:t>
            </a:r>
            <a:endParaRPr lang="nl-BE" dirty="0"/>
          </a:p>
        </p:txBody>
      </p:sp>
      <p:sp>
        <p:nvSpPr>
          <p:cNvPr id="4" name="Tijdelijke aanduiding voor inhoud 2"/>
          <p:cNvSpPr>
            <a:spLocks noGrp="1"/>
          </p:cNvSpPr>
          <p:nvPr>
            <p:ph idx="1"/>
          </p:nvPr>
        </p:nvSpPr>
        <p:spPr>
          <a:xfrm>
            <a:off x="677333" y="1617654"/>
            <a:ext cx="10001467" cy="4979916"/>
          </a:xfrm>
        </p:spPr>
        <p:txBody>
          <a:bodyPr>
            <a:normAutofit/>
          </a:bodyPr>
          <a:lstStyle/>
          <a:p>
            <a:r>
              <a:rPr lang="nl-NL" sz="2200" dirty="0"/>
              <a:t>Populatie oudere patiënten ↑ in Europa</a:t>
            </a:r>
          </a:p>
          <a:p>
            <a:pPr lvl="1"/>
            <a:r>
              <a:rPr lang="nl-BE" sz="1800" dirty="0"/>
              <a:t>&gt; 65j: België 2020: 20%  </a:t>
            </a:r>
            <a:r>
              <a:rPr lang="nl-NL" sz="1800" dirty="0"/>
              <a:t>→ </a:t>
            </a:r>
            <a:r>
              <a:rPr lang="nl-BE" sz="1800" dirty="0">
                <a:sym typeface="Wingdings" panose="05000000000000000000" pitchFamily="2" charset="2"/>
              </a:rPr>
              <a:t>± 2,2 miljoen</a:t>
            </a:r>
          </a:p>
          <a:p>
            <a:pPr lvl="1"/>
            <a:r>
              <a:rPr lang="nl-BE" sz="1800" dirty="0"/>
              <a:t>&gt; 80j: België 2020: 5%    </a:t>
            </a:r>
            <a:r>
              <a:rPr lang="nl-NL" sz="1800" dirty="0"/>
              <a:t>→ </a:t>
            </a:r>
            <a:r>
              <a:rPr lang="nl-BE" sz="1800" dirty="0">
                <a:sym typeface="Wingdings" panose="05000000000000000000" pitchFamily="2" charset="2"/>
              </a:rPr>
              <a:t> 550 000  </a:t>
            </a:r>
            <a:endParaRPr lang="nl-NL" sz="2200" dirty="0"/>
          </a:p>
          <a:p>
            <a:pPr marL="0" indent="0" algn="ctr">
              <a:buNone/>
            </a:pPr>
            <a:r>
              <a:rPr lang="nl-NL" sz="2200" dirty="0"/>
              <a:t>Fysiologische veranderingen + polypathologie + polyfarmacie (</a:t>
            </a:r>
            <a:r>
              <a:rPr lang="nl-BE" sz="2200" dirty="0">
                <a:solidFill>
                  <a:prstClr val="black">
                    <a:lumMod val="75000"/>
                    <a:lumOff val="25000"/>
                  </a:prstClr>
                </a:solidFill>
                <a:cs typeface="Arial" panose="020B0604020202020204" pitchFamily="34" charset="0"/>
              </a:rPr>
              <a:t>≥ </a:t>
            </a:r>
            <a:r>
              <a:rPr lang="nl-BE" sz="2200" dirty="0">
                <a:solidFill>
                  <a:prstClr val="black">
                    <a:lumMod val="75000"/>
                    <a:lumOff val="25000"/>
                  </a:prstClr>
                </a:solidFill>
              </a:rPr>
              <a:t>5 chronische GM) </a:t>
            </a:r>
          </a:p>
          <a:p>
            <a:pPr marL="0" indent="0" algn="ctr">
              <a:buNone/>
            </a:pPr>
            <a:endParaRPr lang="nl-BE" sz="2200" dirty="0">
              <a:solidFill>
                <a:prstClr val="black">
                  <a:lumMod val="75000"/>
                  <a:lumOff val="25000"/>
                </a:prstClr>
              </a:solidFill>
            </a:endParaRPr>
          </a:p>
          <a:p>
            <a:pPr marL="0" indent="0" algn="ctr">
              <a:buNone/>
            </a:pPr>
            <a:r>
              <a:rPr lang="nl-NL" sz="2200" dirty="0">
                <a:latin typeface="UGent Panno Text Medium" panose="02000606040000040003" pitchFamily="2" charset="0"/>
              </a:rPr>
              <a:t>bijwerkingen ↑</a:t>
            </a:r>
          </a:p>
          <a:p>
            <a:pPr marL="0" indent="0" algn="ctr">
              <a:buNone/>
            </a:pPr>
            <a:r>
              <a:rPr lang="nl-NL" sz="2200" dirty="0">
                <a:latin typeface="UGent Panno Text Medium" panose="02000606040000040003" pitchFamily="2" charset="0"/>
              </a:rPr>
              <a:t>GM gebonden problemen (</a:t>
            </a:r>
            <a:r>
              <a:rPr lang="nl-NL" sz="2200" dirty="0" err="1">
                <a:latin typeface="UGent Panno Text Medium" panose="02000606040000040003" pitchFamily="2" charset="0"/>
              </a:rPr>
              <a:t>GGPs</a:t>
            </a:r>
            <a:r>
              <a:rPr lang="nl-NL" sz="2200" dirty="0">
                <a:latin typeface="UGent Panno Text Medium" panose="02000606040000040003" pitchFamily="2" charset="0"/>
              </a:rPr>
              <a:t>) ↑ (bv. interacties, toxisch/geen effect…)</a:t>
            </a:r>
          </a:p>
          <a:p>
            <a:pPr marL="0" indent="0" algn="ctr">
              <a:buNone/>
            </a:pPr>
            <a:endParaRPr lang="nl-NL" sz="2200" dirty="0"/>
          </a:p>
          <a:p>
            <a:pPr marL="0" indent="0" algn="ctr">
              <a:buNone/>
            </a:pPr>
            <a:r>
              <a:rPr lang="nl-NL" sz="2200" dirty="0"/>
              <a:t>Hospitalisaties – morbiditeit/mortaliteit – kosten ↑ en </a:t>
            </a:r>
            <a:r>
              <a:rPr lang="nl-NL" sz="2200" dirty="0" err="1"/>
              <a:t>QoL</a:t>
            </a:r>
            <a:r>
              <a:rPr lang="nl-NL" sz="2200" dirty="0"/>
              <a:t> </a:t>
            </a:r>
            <a:r>
              <a:rPr lang="nl-BE" sz="2200" dirty="0"/>
              <a:t>↓</a:t>
            </a:r>
            <a:endParaRPr lang="nl-NL" sz="2200" dirty="0"/>
          </a:p>
          <a:p>
            <a:pPr marL="625475" lvl="2" indent="0">
              <a:buNone/>
            </a:pPr>
            <a:endParaRPr lang="nl-NL" sz="1600" dirty="0"/>
          </a:p>
          <a:p>
            <a:pPr marL="914400" lvl="2" indent="0">
              <a:buNone/>
            </a:pPr>
            <a:endParaRPr lang="nl-NL" dirty="0"/>
          </a:p>
          <a:p>
            <a:pPr marL="914400" lvl="2" indent="0">
              <a:buNone/>
            </a:pPr>
            <a:endParaRPr lang="nl-NL" dirty="0"/>
          </a:p>
          <a:p>
            <a:pPr marL="914400" lvl="2" indent="0">
              <a:buNone/>
            </a:pPr>
            <a:endParaRPr lang="nl-NL" sz="1600" dirty="0"/>
          </a:p>
          <a:p>
            <a:endParaRPr lang="nl-BE" dirty="0"/>
          </a:p>
        </p:txBody>
      </p:sp>
      <p:cxnSp>
        <p:nvCxnSpPr>
          <p:cNvPr id="6" name="Rechte verbindingslijn met pijl 5"/>
          <p:cNvCxnSpPr/>
          <p:nvPr/>
        </p:nvCxnSpPr>
        <p:spPr>
          <a:xfrm>
            <a:off x="5508945" y="3427297"/>
            <a:ext cx="0" cy="35889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 name="Rechte verbindingslijn met pijl 6"/>
          <p:cNvCxnSpPr/>
          <p:nvPr/>
        </p:nvCxnSpPr>
        <p:spPr>
          <a:xfrm>
            <a:off x="5513636" y="4823502"/>
            <a:ext cx="0" cy="39173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41057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77A68E45-18CD-4B37-8D04-9083A5B89A48}"/>
              </a:ext>
            </a:extLst>
          </p:cNvPr>
          <p:cNvSpPr>
            <a:spLocks noGrp="1"/>
          </p:cNvSpPr>
          <p:nvPr>
            <p:ph type="title"/>
          </p:nvPr>
        </p:nvSpPr>
        <p:spPr/>
        <p:txBody>
          <a:bodyPr>
            <a:normAutofit/>
          </a:bodyPr>
          <a:lstStyle/>
          <a:p>
            <a:r>
              <a:rPr lang="nl-BE" dirty="0"/>
              <a:t>Medicatieanalyse</a:t>
            </a:r>
          </a:p>
        </p:txBody>
      </p:sp>
      <p:sp>
        <p:nvSpPr>
          <p:cNvPr id="2" name="Tijdelijke aanduiding voor tekst 1">
            <a:extLst>
              <a:ext uri="{FF2B5EF4-FFF2-40B4-BE49-F238E27FC236}">
                <a16:creationId xmlns:a16="http://schemas.microsoft.com/office/drawing/2014/main" id="{2ADBC27F-672B-4171-92F4-276BC2D20EF8}"/>
              </a:ext>
            </a:extLst>
          </p:cNvPr>
          <p:cNvSpPr>
            <a:spLocks noGrp="1"/>
          </p:cNvSpPr>
          <p:nvPr>
            <p:ph type="body" idx="1"/>
          </p:nvPr>
        </p:nvSpPr>
        <p:spPr>
          <a:xfrm>
            <a:off x="675745" y="1495960"/>
            <a:ext cx="4185623" cy="576262"/>
          </a:xfrm>
        </p:spPr>
        <p:txBody>
          <a:bodyPr/>
          <a:lstStyle/>
          <a:p>
            <a:r>
              <a:rPr lang="nl-BE" dirty="0"/>
              <a:t>APOTHEEK GheOP³S-tool</a:t>
            </a:r>
          </a:p>
        </p:txBody>
      </p:sp>
      <p:sp>
        <p:nvSpPr>
          <p:cNvPr id="6" name="Tijdelijke aanduiding voor inhoud 5">
            <a:extLst>
              <a:ext uri="{FF2B5EF4-FFF2-40B4-BE49-F238E27FC236}">
                <a16:creationId xmlns:a16="http://schemas.microsoft.com/office/drawing/2014/main" id="{FAC37E1D-D0F2-4622-9858-FBFA778D87FB}"/>
              </a:ext>
            </a:extLst>
          </p:cNvPr>
          <p:cNvSpPr>
            <a:spLocks noGrp="1"/>
          </p:cNvSpPr>
          <p:nvPr>
            <p:ph sz="half" idx="2"/>
          </p:nvPr>
        </p:nvSpPr>
        <p:spPr>
          <a:xfrm>
            <a:off x="675745" y="2072222"/>
            <a:ext cx="5174337" cy="3304117"/>
          </a:xfrm>
        </p:spPr>
        <p:txBody>
          <a:bodyPr>
            <a:normAutofit/>
          </a:bodyPr>
          <a:lstStyle/>
          <a:p>
            <a:pPr marL="60273" indent="0">
              <a:buNone/>
            </a:pPr>
            <a:endParaRPr lang="nl-BE" dirty="0"/>
          </a:p>
        </p:txBody>
      </p:sp>
      <p:sp>
        <p:nvSpPr>
          <p:cNvPr id="3" name="Tijdelijke aanduiding voor tekst 2">
            <a:extLst>
              <a:ext uri="{FF2B5EF4-FFF2-40B4-BE49-F238E27FC236}">
                <a16:creationId xmlns:a16="http://schemas.microsoft.com/office/drawing/2014/main" id="{8CA08678-32B0-4CE0-BCFF-D87F08EDFDD6}"/>
              </a:ext>
            </a:extLst>
          </p:cNvPr>
          <p:cNvSpPr>
            <a:spLocks noGrp="1"/>
          </p:cNvSpPr>
          <p:nvPr>
            <p:ph type="body" sz="quarter" idx="3"/>
          </p:nvPr>
        </p:nvSpPr>
        <p:spPr>
          <a:xfrm>
            <a:off x="6314510" y="1495960"/>
            <a:ext cx="4185618" cy="576262"/>
          </a:xfrm>
        </p:spPr>
        <p:txBody>
          <a:bodyPr/>
          <a:lstStyle/>
          <a:p>
            <a:r>
              <a:rPr lang="nl-BE" dirty="0">
                <a:solidFill>
                  <a:schemeClr val="tx1"/>
                </a:solidFill>
              </a:rPr>
              <a:t>ARTS rationeel voorschrijven</a:t>
            </a:r>
          </a:p>
        </p:txBody>
      </p:sp>
      <p:sp>
        <p:nvSpPr>
          <p:cNvPr id="4" name="Tijdelijke aanduiding voor inhoud 3">
            <a:extLst>
              <a:ext uri="{FF2B5EF4-FFF2-40B4-BE49-F238E27FC236}">
                <a16:creationId xmlns:a16="http://schemas.microsoft.com/office/drawing/2014/main" id="{83F03602-B297-4F24-A69F-FFE118EDFEBA}"/>
              </a:ext>
            </a:extLst>
          </p:cNvPr>
          <p:cNvSpPr>
            <a:spLocks noGrp="1"/>
          </p:cNvSpPr>
          <p:nvPr>
            <p:ph sz="quarter" idx="4"/>
          </p:nvPr>
        </p:nvSpPr>
        <p:spPr>
          <a:xfrm>
            <a:off x="6314511" y="2072222"/>
            <a:ext cx="5499953" cy="3860982"/>
          </a:xfrm>
        </p:spPr>
        <p:txBody>
          <a:bodyPr>
            <a:noAutofit/>
          </a:bodyPr>
          <a:lstStyle/>
          <a:p>
            <a:pPr marL="0" indent="0">
              <a:buNone/>
            </a:pPr>
            <a:r>
              <a:rPr lang="nl-BE" b="1" dirty="0">
                <a:solidFill>
                  <a:srgbClr val="C00000"/>
                </a:solidFill>
              </a:rPr>
              <a:t>Aspirine starten?</a:t>
            </a:r>
          </a:p>
          <a:p>
            <a:pPr marL="11847" indent="0">
              <a:buNone/>
              <a:defRPr/>
            </a:pPr>
            <a:r>
              <a:rPr lang="nl-BE" dirty="0">
                <a:solidFill>
                  <a:schemeClr val="accent1">
                    <a:lumMod val="75000"/>
                  </a:schemeClr>
                </a:solidFill>
              </a:rPr>
              <a:t>INDICATIE: </a:t>
            </a:r>
            <a:r>
              <a:rPr lang="nl-BE" dirty="0">
                <a:solidFill>
                  <a:schemeClr val="tx1"/>
                </a:solidFill>
              </a:rPr>
              <a:t>Neen, geen CV event: in primaire cardiovasculaire preventie geen plaats, bij diabetes onduidelijk</a:t>
            </a:r>
          </a:p>
          <a:p>
            <a:pPr marL="11847" indent="0">
              <a:buNone/>
              <a:defRPr/>
            </a:pPr>
            <a:r>
              <a:rPr lang="nl-BE" dirty="0">
                <a:solidFill>
                  <a:schemeClr val="accent1">
                    <a:lumMod val="75000"/>
                  </a:schemeClr>
                </a:solidFill>
              </a:rPr>
              <a:t>WERKZAAMHEID: </a:t>
            </a:r>
          </a:p>
          <a:p>
            <a:pPr lvl="1">
              <a:defRPr/>
            </a:pPr>
            <a:r>
              <a:rPr lang="nl-BE" sz="1800" dirty="0">
                <a:solidFill>
                  <a:schemeClr val="tx1"/>
                </a:solidFill>
              </a:rPr>
              <a:t>Risico/baten verhouding in primaire preventie niet duidelijk, bij diabetes onduidelijk</a:t>
            </a:r>
          </a:p>
          <a:p>
            <a:pPr lvl="1">
              <a:defRPr/>
            </a:pPr>
            <a:r>
              <a:rPr lang="nl-BE" sz="1800" dirty="0">
                <a:solidFill>
                  <a:schemeClr val="tx1"/>
                </a:solidFill>
              </a:rPr>
              <a:t>Consensus voor primaire preventie bij diabetici met minstens één bijkomende risicofactor (bv. roken, hypertensie)</a:t>
            </a:r>
          </a:p>
          <a:p>
            <a:pPr marL="11847" indent="0">
              <a:buNone/>
              <a:defRPr/>
            </a:pPr>
            <a:r>
              <a:rPr lang="nl-BE" dirty="0">
                <a:solidFill>
                  <a:schemeClr val="accent1">
                    <a:lumMod val="75000"/>
                  </a:schemeClr>
                </a:solidFill>
              </a:rPr>
              <a:t>VEILIGHEID: </a:t>
            </a:r>
            <a:r>
              <a:rPr lang="nl-BE" dirty="0">
                <a:solidFill>
                  <a:schemeClr val="tx1"/>
                </a:solidFill>
              </a:rPr>
              <a:t>Verhoogd bloedingsrisico, VG maagulcus. Interacties</a:t>
            </a:r>
          </a:p>
          <a:p>
            <a:pPr marL="11847" indent="0">
              <a:buNone/>
              <a:defRPr/>
            </a:pPr>
            <a:r>
              <a:rPr lang="nl-BE" dirty="0">
                <a:solidFill>
                  <a:schemeClr val="accent1">
                    <a:lumMod val="75000"/>
                  </a:schemeClr>
                </a:solidFill>
              </a:rPr>
              <a:t>AANPASSEN: </a:t>
            </a:r>
            <a:r>
              <a:rPr lang="nl-BE" dirty="0">
                <a:solidFill>
                  <a:schemeClr val="tx1"/>
                </a:solidFill>
              </a:rPr>
              <a:t>NEEN</a:t>
            </a:r>
          </a:p>
        </p:txBody>
      </p:sp>
    </p:spTree>
    <p:extLst>
      <p:ext uri="{BB962C8B-B14F-4D97-AF65-F5344CB8AC3E}">
        <p14:creationId xmlns:p14="http://schemas.microsoft.com/office/powerpoint/2010/main" val="1491731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77A68E45-18CD-4B37-8D04-9083A5B89A48}"/>
              </a:ext>
            </a:extLst>
          </p:cNvPr>
          <p:cNvSpPr>
            <a:spLocks noGrp="1"/>
          </p:cNvSpPr>
          <p:nvPr>
            <p:ph type="title"/>
          </p:nvPr>
        </p:nvSpPr>
        <p:spPr/>
        <p:txBody>
          <a:bodyPr>
            <a:normAutofit/>
          </a:bodyPr>
          <a:lstStyle/>
          <a:p>
            <a:r>
              <a:rPr lang="nl-BE" dirty="0"/>
              <a:t>Medicatieanalyse</a:t>
            </a:r>
          </a:p>
        </p:txBody>
      </p:sp>
      <p:sp>
        <p:nvSpPr>
          <p:cNvPr id="2" name="Tijdelijke aanduiding voor tekst 1">
            <a:extLst>
              <a:ext uri="{FF2B5EF4-FFF2-40B4-BE49-F238E27FC236}">
                <a16:creationId xmlns:a16="http://schemas.microsoft.com/office/drawing/2014/main" id="{2ADBC27F-672B-4171-92F4-276BC2D20EF8}"/>
              </a:ext>
            </a:extLst>
          </p:cNvPr>
          <p:cNvSpPr>
            <a:spLocks noGrp="1"/>
          </p:cNvSpPr>
          <p:nvPr>
            <p:ph type="body" idx="1"/>
          </p:nvPr>
        </p:nvSpPr>
        <p:spPr>
          <a:xfrm>
            <a:off x="675745" y="1495960"/>
            <a:ext cx="4185623" cy="576262"/>
          </a:xfrm>
        </p:spPr>
        <p:txBody>
          <a:bodyPr/>
          <a:lstStyle/>
          <a:p>
            <a:r>
              <a:rPr lang="nl-BE" dirty="0"/>
              <a:t>APOTHEEK GheOP³S-tool</a:t>
            </a:r>
          </a:p>
        </p:txBody>
      </p:sp>
      <p:sp>
        <p:nvSpPr>
          <p:cNvPr id="6" name="Tijdelijke aanduiding voor inhoud 5">
            <a:extLst>
              <a:ext uri="{FF2B5EF4-FFF2-40B4-BE49-F238E27FC236}">
                <a16:creationId xmlns:a16="http://schemas.microsoft.com/office/drawing/2014/main" id="{FAC37E1D-D0F2-4622-9858-FBFA778D87FB}"/>
              </a:ext>
            </a:extLst>
          </p:cNvPr>
          <p:cNvSpPr>
            <a:spLocks noGrp="1"/>
          </p:cNvSpPr>
          <p:nvPr>
            <p:ph sz="half" idx="2"/>
          </p:nvPr>
        </p:nvSpPr>
        <p:spPr>
          <a:xfrm>
            <a:off x="675745" y="2072222"/>
            <a:ext cx="5174337" cy="3304117"/>
          </a:xfrm>
        </p:spPr>
        <p:txBody>
          <a:bodyPr>
            <a:normAutofit/>
          </a:bodyPr>
          <a:lstStyle/>
          <a:p>
            <a:pPr marL="60273" indent="0">
              <a:buNone/>
            </a:pPr>
            <a:endParaRPr lang="nl-BE" dirty="0"/>
          </a:p>
        </p:txBody>
      </p:sp>
      <p:sp>
        <p:nvSpPr>
          <p:cNvPr id="3" name="Tijdelijke aanduiding voor tekst 2">
            <a:extLst>
              <a:ext uri="{FF2B5EF4-FFF2-40B4-BE49-F238E27FC236}">
                <a16:creationId xmlns:a16="http://schemas.microsoft.com/office/drawing/2014/main" id="{8CA08678-32B0-4CE0-BCFF-D87F08EDFDD6}"/>
              </a:ext>
            </a:extLst>
          </p:cNvPr>
          <p:cNvSpPr>
            <a:spLocks noGrp="1"/>
          </p:cNvSpPr>
          <p:nvPr>
            <p:ph type="body" sz="quarter" idx="3"/>
          </p:nvPr>
        </p:nvSpPr>
        <p:spPr>
          <a:xfrm>
            <a:off x="6314510" y="1495960"/>
            <a:ext cx="4185618" cy="576262"/>
          </a:xfrm>
        </p:spPr>
        <p:txBody>
          <a:bodyPr/>
          <a:lstStyle/>
          <a:p>
            <a:r>
              <a:rPr lang="nl-BE" dirty="0">
                <a:solidFill>
                  <a:schemeClr val="tx1"/>
                </a:solidFill>
              </a:rPr>
              <a:t>ARTS rationeel voorschrijven</a:t>
            </a:r>
          </a:p>
        </p:txBody>
      </p:sp>
      <p:sp>
        <p:nvSpPr>
          <p:cNvPr id="4" name="Tijdelijke aanduiding voor inhoud 3">
            <a:extLst>
              <a:ext uri="{FF2B5EF4-FFF2-40B4-BE49-F238E27FC236}">
                <a16:creationId xmlns:a16="http://schemas.microsoft.com/office/drawing/2014/main" id="{83F03602-B297-4F24-A69F-FFE118EDFEBA}"/>
              </a:ext>
            </a:extLst>
          </p:cNvPr>
          <p:cNvSpPr>
            <a:spLocks noGrp="1"/>
          </p:cNvSpPr>
          <p:nvPr>
            <p:ph sz="quarter" idx="4"/>
          </p:nvPr>
        </p:nvSpPr>
        <p:spPr>
          <a:xfrm>
            <a:off x="6314511" y="2072222"/>
            <a:ext cx="5499953" cy="3860982"/>
          </a:xfrm>
        </p:spPr>
        <p:txBody>
          <a:bodyPr>
            <a:normAutofit/>
          </a:bodyPr>
          <a:lstStyle/>
          <a:p>
            <a:pPr marL="0" indent="0">
              <a:buNone/>
            </a:pPr>
            <a:r>
              <a:rPr lang="nl-BE" b="1" dirty="0">
                <a:solidFill>
                  <a:schemeClr val="accent5">
                    <a:lumMod val="75000"/>
                  </a:schemeClr>
                </a:solidFill>
              </a:rPr>
              <a:t>Patiënt is vergeetachtig</a:t>
            </a:r>
          </a:p>
          <a:p>
            <a:pPr marL="0" indent="0">
              <a:buNone/>
            </a:pPr>
            <a:r>
              <a:rPr lang="nl-BE" dirty="0">
                <a:solidFill>
                  <a:schemeClr val="tx1"/>
                </a:solidFill>
              </a:rPr>
              <a:t>Voorstel medicatie in medicatiedoos via verpleging?</a:t>
            </a:r>
          </a:p>
          <a:p>
            <a:pPr marL="0" indent="0">
              <a:buNone/>
            </a:pPr>
            <a:r>
              <a:rPr lang="nl-BE" dirty="0">
                <a:solidFill>
                  <a:schemeClr val="tx1"/>
                </a:solidFill>
              </a:rPr>
              <a:t>Diagnose dementie? Psychogeriatrisch onderzoek diagnose dementie?</a:t>
            </a:r>
          </a:p>
          <a:p>
            <a:pPr marL="60273" indent="0">
              <a:buNone/>
            </a:pPr>
            <a:endParaRPr lang="nl-BE" dirty="0"/>
          </a:p>
        </p:txBody>
      </p:sp>
    </p:spTree>
    <p:extLst>
      <p:ext uri="{BB962C8B-B14F-4D97-AF65-F5344CB8AC3E}">
        <p14:creationId xmlns:p14="http://schemas.microsoft.com/office/powerpoint/2010/main" val="1488823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F39C1513-7137-4144-A70B-061C046C6B2E}"/>
              </a:ext>
            </a:extLst>
          </p:cNvPr>
          <p:cNvSpPr>
            <a:spLocks noGrp="1"/>
          </p:cNvSpPr>
          <p:nvPr>
            <p:ph type="title"/>
          </p:nvPr>
        </p:nvSpPr>
        <p:spPr>
          <a:xfrm>
            <a:off x="677333" y="609600"/>
            <a:ext cx="10170775" cy="1320800"/>
          </a:xfrm>
        </p:spPr>
        <p:txBody>
          <a:bodyPr>
            <a:normAutofit/>
          </a:bodyPr>
          <a:lstStyle/>
          <a:p>
            <a:pPr marL="0" indent="0" eaLnBrk="1" hangingPunct="1">
              <a:buFont typeface="Arial" charset="0"/>
              <a:buNone/>
            </a:pPr>
            <a:r>
              <a:rPr lang="nl-BE" sz="4000" b="1" dirty="0"/>
              <a:t>OVERLEG GESPREK APOTHEEK voorlopig actieplan</a:t>
            </a:r>
          </a:p>
        </p:txBody>
      </p:sp>
      <p:sp>
        <p:nvSpPr>
          <p:cNvPr id="6" name="Tijdelijke aanduiding voor tekst 5">
            <a:extLst>
              <a:ext uri="{FF2B5EF4-FFF2-40B4-BE49-F238E27FC236}">
                <a16:creationId xmlns:a16="http://schemas.microsoft.com/office/drawing/2014/main" id="{B5F1EA99-1DA0-4A9E-95EF-9EF86CD1B2CF}"/>
              </a:ext>
            </a:extLst>
          </p:cNvPr>
          <p:cNvSpPr>
            <a:spLocks noGrp="1"/>
          </p:cNvSpPr>
          <p:nvPr>
            <p:ph type="body" idx="1"/>
          </p:nvPr>
        </p:nvSpPr>
        <p:spPr/>
        <p:txBody>
          <a:bodyPr/>
          <a:lstStyle/>
          <a:p>
            <a:r>
              <a:rPr lang="nl-BE" dirty="0"/>
              <a:t>APOTHEKER</a:t>
            </a:r>
          </a:p>
        </p:txBody>
      </p:sp>
      <p:sp>
        <p:nvSpPr>
          <p:cNvPr id="3" name="Tijdelijke aanduiding voor inhoud 2"/>
          <p:cNvSpPr>
            <a:spLocks noGrp="1"/>
          </p:cNvSpPr>
          <p:nvPr>
            <p:ph sz="half" idx="2"/>
          </p:nvPr>
        </p:nvSpPr>
        <p:spPr>
          <a:solidFill>
            <a:srgbClr val="485890">
              <a:alpha val="0"/>
            </a:srgbClr>
          </a:solidFill>
        </p:spPr>
        <p:txBody>
          <a:bodyPr rtlCol="0">
            <a:normAutofit/>
          </a:bodyPr>
          <a:lstStyle/>
          <a:p>
            <a:pPr marL="60273" indent="0" eaLnBrk="1" fontAlgn="auto" hangingPunct="1">
              <a:spcAft>
                <a:spcPts val="0"/>
              </a:spcAft>
              <a:buNone/>
              <a:defRPr/>
            </a:pPr>
            <a:r>
              <a:rPr lang="nl-BE" dirty="0"/>
              <a:t>Item 1: antidepressivum: voorkeur aan </a:t>
            </a:r>
            <a:r>
              <a:rPr lang="nl-BE" dirty="0" err="1"/>
              <a:t>sertraline</a:t>
            </a:r>
            <a:endParaRPr lang="nl-BE" dirty="0"/>
          </a:p>
          <a:p>
            <a:pPr marL="60273" indent="0" eaLnBrk="1" fontAlgn="auto" hangingPunct="1">
              <a:spcAft>
                <a:spcPts val="0"/>
              </a:spcAft>
              <a:buNone/>
              <a:defRPr/>
            </a:pPr>
            <a:r>
              <a:rPr lang="nl-BE" dirty="0"/>
              <a:t>Item 4: </a:t>
            </a:r>
            <a:r>
              <a:rPr lang="nl-BE" dirty="0" err="1"/>
              <a:t>lormetazepam</a:t>
            </a:r>
            <a:r>
              <a:rPr lang="nl-BE" dirty="0"/>
              <a:t>: afbouw bespreken</a:t>
            </a:r>
          </a:p>
          <a:p>
            <a:pPr marL="60273" indent="0" eaLnBrk="1" fontAlgn="auto" hangingPunct="1">
              <a:spcAft>
                <a:spcPts val="0"/>
              </a:spcAft>
              <a:buNone/>
              <a:defRPr/>
            </a:pPr>
            <a:r>
              <a:rPr lang="nl-BE" dirty="0"/>
              <a:t>Item 8, 54, 62: Noodzaak </a:t>
            </a:r>
            <a:r>
              <a:rPr lang="nl-BE" dirty="0" err="1"/>
              <a:t>piroxicam</a:t>
            </a:r>
            <a:r>
              <a:rPr lang="nl-BE" dirty="0"/>
              <a:t>?</a:t>
            </a:r>
          </a:p>
          <a:p>
            <a:pPr marL="60273" indent="0" eaLnBrk="1" fontAlgn="auto" hangingPunct="1">
              <a:spcAft>
                <a:spcPts val="0"/>
              </a:spcAft>
              <a:buNone/>
              <a:defRPr/>
            </a:pPr>
            <a:r>
              <a:rPr lang="nl-BE" dirty="0"/>
              <a:t>Item 45: Ca en Vit D?</a:t>
            </a:r>
          </a:p>
          <a:p>
            <a:pPr marL="60273" indent="0" eaLnBrk="1" fontAlgn="auto" hangingPunct="1">
              <a:spcAft>
                <a:spcPts val="0"/>
              </a:spcAft>
              <a:buNone/>
              <a:defRPr/>
            </a:pPr>
            <a:r>
              <a:rPr lang="nl-BE" dirty="0"/>
              <a:t>Item 47: Geen griepvaccin?</a:t>
            </a:r>
          </a:p>
        </p:txBody>
      </p:sp>
      <p:sp>
        <p:nvSpPr>
          <p:cNvPr id="7" name="Tijdelijke aanduiding voor tekst 6">
            <a:extLst>
              <a:ext uri="{FF2B5EF4-FFF2-40B4-BE49-F238E27FC236}">
                <a16:creationId xmlns:a16="http://schemas.microsoft.com/office/drawing/2014/main" id="{779C25B7-FD72-4EF8-8834-71F246596EDD}"/>
              </a:ext>
            </a:extLst>
          </p:cNvPr>
          <p:cNvSpPr>
            <a:spLocks noGrp="1"/>
          </p:cNvSpPr>
          <p:nvPr>
            <p:ph type="body" sz="quarter" idx="3"/>
          </p:nvPr>
        </p:nvSpPr>
        <p:spPr/>
        <p:txBody>
          <a:bodyPr/>
          <a:lstStyle/>
          <a:p>
            <a:r>
              <a:rPr lang="nl-BE" dirty="0"/>
              <a:t>HUISARTS</a:t>
            </a:r>
          </a:p>
        </p:txBody>
      </p:sp>
      <p:sp>
        <p:nvSpPr>
          <p:cNvPr id="2" name="Tijdelijke aanduiding voor inhoud 1">
            <a:extLst>
              <a:ext uri="{FF2B5EF4-FFF2-40B4-BE49-F238E27FC236}">
                <a16:creationId xmlns:a16="http://schemas.microsoft.com/office/drawing/2014/main" id="{A77539EA-082B-4463-A545-892E5B04596C}"/>
              </a:ext>
            </a:extLst>
          </p:cNvPr>
          <p:cNvSpPr>
            <a:spLocks noGrp="1"/>
          </p:cNvSpPr>
          <p:nvPr>
            <p:ph sz="quarter" idx="4"/>
          </p:nvPr>
        </p:nvSpPr>
        <p:spPr>
          <a:xfrm>
            <a:off x="5088384" y="2737245"/>
            <a:ext cx="6476698" cy="3964891"/>
          </a:xfrm>
        </p:spPr>
        <p:txBody>
          <a:bodyPr>
            <a:noAutofit/>
          </a:bodyPr>
          <a:lstStyle/>
          <a:p>
            <a:pPr marL="0" indent="0">
              <a:buNone/>
              <a:defRPr/>
            </a:pPr>
            <a:r>
              <a:rPr lang="nl-BE" dirty="0">
                <a:solidFill>
                  <a:schemeClr val="tx1"/>
                </a:solidFill>
              </a:rPr>
              <a:t>Vastleggen PRIORITEITENLIJST</a:t>
            </a:r>
          </a:p>
          <a:p>
            <a:pPr marL="0" indent="0">
              <a:buNone/>
              <a:defRPr/>
            </a:pPr>
            <a:r>
              <a:rPr lang="nl-BE" dirty="0">
                <a:solidFill>
                  <a:schemeClr val="tx1"/>
                </a:solidFill>
              </a:rPr>
              <a:t>Voor de meeste medicatie geen indicatie meer: </a:t>
            </a:r>
          </a:p>
          <a:p>
            <a:pPr lvl="1">
              <a:defRPr/>
            </a:pPr>
            <a:r>
              <a:rPr lang="nl-BE" dirty="0">
                <a:solidFill>
                  <a:schemeClr val="tx1"/>
                </a:solidFill>
              </a:rPr>
              <a:t>Stoppen </a:t>
            </a:r>
            <a:r>
              <a:rPr lang="nl-BE" dirty="0" err="1">
                <a:solidFill>
                  <a:schemeClr val="tx1"/>
                </a:solidFill>
              </a:rPr>
              <a:t>piroxicam</a:t>
            </a:r>
            <a:r>
              <a:rPr lang="nl-BE" dirty="0">
                <a:solidFill>
                  <a:schemeClr val="tx1"/>
                </a:solidFill>
              </a:rPr>
              <a:t> en omeprazol, naar paracetamol overschakelen?</a:t>
            </a:r>
          </a:p>
          <a:p>
            <a:pPr lvl="1">
              <a:defRPr/>
            </a:pPr>
            <a:r>
              <a:rPr lang="nl-BE" dirty="0">
                <a:solidFill>
                  <a:schemeClr val="tx1"/>
                </a:solidFill>
              </a:rPr>
              <a:t>Stoppen furosemide, opvolgen bloeddruk =&gt; op termijn verminderen bisoprolol? Overschakelen naar thiazidediureticum?</a:t>
            </a:r>
          </a:p>
          <a:p>
            <a:pPr lvl="1">
              <a:defRPr/>
            </a:pPr>
            <a:r>
              <a:rPr lang="nl-BE" dirty="0">
                <a:solidFill>
                  <a:schemeClr val="tx1"/>
                </a:solidFill>
              </a:rPr>
              <a:t>Stoppen </a:t>
            </a:r>
            <a:r>
              <a:rPr lang="nl-BE" dirty="0" err="1">
                <a:solidFill>
                  <a:schemeClr val="tx1"/>
                </a:solidFill>
              </a:rPr>
              <a:t>betahistine</a:t>
            </a:r>
            <a:endParaRPr lang="nl-BE" dirty="0">
              <a:solidFill>
                <a:schemeClr val="tx1"/>
              </a:solidFill>
            </a:endParaRPr>
          </a:p>
          <a:p>
            <a:pPr lvl="1">
              <a:defRPr/>
            </a:pPr>
            <a:r>
              <a:rPr lang="nl-BE" dirty="0">
                <a:solidFill>
                  <a:schemeClr val="tx1"/>
                </a:solidFill>
              </a:rPr>
              <a:t>Stoppen en afbouwen </a:t>
            </a:r>
            <a:r>
              <a:rPr lang="nl-BE" dirty="0" err="1">
                <a:solidFill>
                  <a:schemeClr val="tx1"/>
                </a:solidFill>
              </a:rPr>
              <a:t>lormetazepam</a:t>
            </a:r>
            <a:endParaRPr lang="nl-BE" dirty="0">
              <a:solidFill>
                <a:schemeClr val="tx1"/>
              </a:solidFill>
            </a:endParaRPr>
          </a:p>
          <a:p>
            <a:pPr lvl="1">
              <a:defRPr/>
            </a:pPr>
            <a:r>
              <a:rPr lang="nl-BE" dirty="0">
                <a:solidFill>
                  <a:schemeClr val="tx1"/>
                </a:solidFill>
              </a:rPr>
              <a:t>Stoppen en afbouwen </a:t>
            </a:r>
            <a:r>
              <a:rPr lang="nl-BE" dirty="0" err="1">
                <a:solidFill>
                  <a:schemeClr val="tx1"/>
                </a:solidFill>
              </a:rPr>
              <a:t>citalopram</a:t>
            </a:r>
            <a:endParaRPr lang="nl-BE" dirty="0">
              <a:solidFill>
                <a:schemeClr val="tx1"/>
              </a:solidFill>
            </a:endParaRPr>
          </a:p>
          <a:p>
            <a:pPr lvl="1">
              <a:defRPr/>
            </a:pPr>
            <a:r>
              <a:rPr lang="nl-BE" dirty="0">
                <a:solidFill>
                  <a:schemeClr val="tx1"/>
                </a:solidFill>
              </a:rPr>
              <a:t>Medicatiedoos via verpleging</a:t>
            </a:r>
          </a:p>
          <a:p>
            <a:pPr lvl="1">
              <a:defRPr/>
            </a:pPr>
            <a:r>
              <a:rPr lang="nl-BE" dirty="0">
                <a:solidFill>
                  <a:schemeClr val="tx1"/>
                </a:solidFill>
              </a:rPr>
              <a:t>Psychogeriatrisch onderzoek diagnose dementie</a:t>
            </a:r>
          </a:p>
          <a:p>
            <a:pPr lvl="1">
              <a:defRPr/>
            </a:pPr>
            <a:r>
              <a:rPr lang="nl-BE" dirty="0">
                <a:solidFill>
                  <a:schemeClr val="tx1"/>
                </a:solidFill>
              </a:rPr>
              <a:t>Gesprek met dochter</a:t>
            </a:r>
          </a:p>
          <a:p>
            <a:endParaRPr lang="nl-BE" dirty="0"/>
          </a:p>
        </p:txBody>
      </p:sp>
      <p:sp>
        <p:nvSpPr>
          <p:cNvPr id="4" name="Tijdelijke aanduiding voor dianummer 3"/>
          <p:cNvSpPr>
            <a:spLocks noGrp="1"/>
          </p:cNvSpPr>
          <p:nvPr>
            <p:ph type="sldNum" sz="quarter" idx="12"/>
          </p:nvPr>
        </p:nvSpPr>
        <p:spPr/>
        <p:txBody>
          <a:bodyPr/>
          <a:lstStyle/>
          <a:p>
            <a:pPr>
              <a:defRPr/>
            </a:pPr>
            <a:fld id="{9928A561-D9FB-45F0-9BA8-99280CE34616}" type="slidenum">
              <a:rPr lang="nl-BE"/>
              <a:pPr>
                <a:defRPr/>
              </a:pPr>
              <a:t>32</a:t>
            </a:fld>
            <a:endParaRPr lang="nl-BE"/>
          </a:p>
        </p:txBody>
      </p:sp>
    </p:spTree>
    <p:extLst>
      <p:ext uri="{BB962C8B-B14F-4D97-AF65-F5344CB8AC3E}">
        <p14:creationId xmlns:p14="http://schemas.microsoft.com/office/powerpoint/2010/main" val="9993752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4B059D-2D72-42F7-9D93-3873555B7465}"/>
              </a:ext>
            </a:extLst>
          </p:cNvPr>
          <p:cNvSpPr>
            <a:spLocks noGrp="1"/>
          </p:cNvSpPr>
          <p:nvPr>
            <p:ph type="title"/>
          </p:nvPr>
        </p:nvSpPr>
        <p:spPr/>
        <p:txBody>
          <a:bodyPr/>
          <a:lstStyle/>
          <a:p>
            <a:r>
              <a:rPr lang="nl-BE" dirty="0"/>
              <a:t>Tips &amp; </a:t>
            </a:r>
            <a:r>
              <a:rPr lang="nl-BE" dirty="0" err="1"/>
              <a:t>Trics</a:t>
            </a:r>
            <a:r>
              <a:rPr lang="nl-BE" dirty="0"/>
              <a:t> bij stoppen en/of afbouwen</a:t>
            </a:r>
          </a:p>
        </p:txBody>
      </p:sp>
      <p:sp>
        <p:nvSpPr>
          <p:cNvPr id="7" name="Tijdelijke aanduiding voor inhoud 6">
            <a:extLst>
              <a:ext uri="{FF2B5EF4-FFF2-40B4-BE49-F238E27FC236}">
                <a16:creationId xmlns:a16="http://schemas.microsoft.com/office/drawing/2014/main" id="{8DCA8EB6-FA18-41EF-8C74-CB504213F362}"/>
              </a:ext>
            </a:extLst>
          </p:cNvPr>
          <p:cNvSpPr>
            <a:spLocks noGrp="1"/>
          </p:cNvSpPr>
          <p:nvPr>
            <p:ph idx="1"/>
          </p:nvPr>
        </p:nvSpPr>
        <p:spPr>
          <a:xfrm>
            <a:off x="677333" y="2160589"/>
            <a:ext cx="10887749" cy="3880773"/>
          </a:xfrm>
        </p:spPr>
        <p:txBody>
          <a:bodyPr/>
          <a:lstStyle/>
          <a:p>
            <a:pPr>
              <a:defRPr/>
            </a:pPr>
            <a:r>
              <a:rPr lang="nl-BE" sz="2200" dirty="0"/>
              <a:t>GEINDIVIDUALISEERD = op maat van de patiënt (</a:t>
            </a:r>
            <a:r>
              <a:rPr lang="nl-BE" sz="2200" dirty="0" err="1"/>
              <a:t>comorbiditeit</a:t>
            </a:r>
            <a:r>
              <a:rPr lang="nl-BE" sz="2200" dirty="0"/>
              <a:t>, zorgdoelen, voorkeur, context,…)</a:t>
            </a:r>
          </a:p>
          <a:p>
            <a:pPr>
              <a:defRPr/>
            </a:pPr>
            <a:r>
              <a:rPr lang="nl-BE" sz="2200" dirty="0"/>
              <a:t>Steeds REËLE inname nagaan</a:t>
            </a:r>
          </a:p>
          <a:p>
            <a:pPr>
              <a:defRPr/>
            </a:pPr>
            <a:r>
              <a:rPr lang="nl-BE" sz="2200" dirty="0"/>
              <a:t>Is er nog een INDICATIE? nog ACTIEF probleem?</a:t>
            </a:r>
          </a:p>
          <a:p>
            <a:pPr>
              <a:defRPr/>
            </a:pPr>
            <a:r>
              <a:rPr lang="nl-BE" sz="2200" dirty="0"/>
              <a:t>VOORSCHRIJFCASCADE?</a:t>
            </a:r>
          </a:p>
          <a:p>
            <a:pPr>
              <a:defRPr/>
            </a:pPr>
            <a:r>
              <a:rPr lang="nl-BE" sz="2200" dirty="0"/>
              <a:t>Theorie verschilt van praktijk: WAAROM (NIET) is ooit iets opgestart?  </a:t>
            </a:r>
          </a:p>
          <a:p>
            <a:endParaRPr lang="nl-BE" dirty="0"/>
          </a:p>
        </p:txBody>
      </p:sp>
    </p:spTree>
    <p:extLst>
      <p:ext uri="{BB962C8B-B14F-4D97-AF65-F5344CB8AC3E}">
        <p14:creationId xmlns:p14="http://schemas.microsoft.com/office/powerpoint/2010/main" val="6167638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A15B96-9B06-4FFF-91DE-956DF0734C3E}"/>
              </a:ext>
            </a:extLst>
          </p:cNvPr>
          <p:cNvSpPr>
            <a:spLocks noGrp="1"/>
          </p:cNvSpPr>
          <p:nvPr>
            <p:ph type="title"/>
          </p:nvPr>
        </p:nvSpPr>
        <p:spPr/>
        <p:txBody>
          <a:bodyPr/>
          <a:lstStyle/>
          <a:p>
            <a:r>
              <a:rPr lang="nl-BE" dirty="0"/>
              <a:t>Tips &amp; </a:t>
            </a:r>
            <a:r>
              <a:rPr lang="nl-BE" dirty="0" err="1"/>
              <a:t>Trics</a:t>
            </a:r>
            <a:r>
              <a:rPr lang="nl-BE" dirty="0"/>
              <a:t> bij stoppen en/of afbouwen</a:t>
            </a:r>
          </a:p>
        </p:txBody>
      </p:sp>
      <p:sp>
        <p:nvSpPr>
          <p:cNvPr id="3" name="Tijdelijke aanduiding voor inhoud 2">
            <a:extLst>
              <a:ext uri="{FF2B5EF4-FFF2-40B4-BE49-F238E27FC236}">
                <a16:creationId xmlns:a16="http://schemas.microsoft.com/office/drawing/2014/main" id="{5135885A-62A4-4A21-970E-6DB24BA8CD8E}"/>
              </a:ext>
            </a:extLst>
          </p:cNvPr>
          <p:cNvSpPr>
            <a:spLocks noGrp="1"/>
          </p:cNvSpPr>
          <p:nvPr>
            <p:ph idx="1"/>
          </p:nvPr>
        </p:nvSpPr>
        <p:spPr>
          <a:xfrm>
            <a:off x="677333" y="2160589"/>
            <a:ext cx="10700711" cy="3880773"/>
          </a:xfrm>
        </p:spPr>
        <p:txBody>
          <a:bodyPr>
            <a:normAutofit fontScale="77500" lnSpcReduction="20000"/>
          </a:bodyPr>
          <a:lstStyle/>
          <a:p>
            <a:pPr>
              <a:defRPr/>
            </a:pPr>
            <a:r>
              <a:rPr lang="nl-BE" sz="3000" dirty="0"/>
              <a:t>Wees PRAGMATISCH:</a:t>
            </a:r>
          </a:p>
          <a:p>
            <a:pPr lvl="1">
              <a:defRPr/>
            </a:pPr>
            <a:r>
              <a:rPr lang="nl-BE" sz="3000" dirty="0"/>
              <a:t>Meest schade, minst voordeel</a:t>
            </a:r>
          </a:p>
          <a:p>
            <a:pPr lvl="1">
              <a:defRPr/>
            </a:pPr>
            <a:r>
              <a:rPr lang="nl-BE" sz="3000" dirty="0"/>
              <a:t>Gemakkelijkst te stoppen</a:t>
            </a:r>
          </a:p>
          <a:p>
            <a:pPr lvl="1">
              <a:defRPr/>
            </a:pPr>
            <a:r>
              <a:rPr lang="nl-BE" sz="3000" dirty="0"/>
              <a:t>Welke wil de patiënt zelf liefst stoppen?</a:t>
            </a:r>
          </a:p>
          <a:p>
            <a:pPr>
              <a:defRPr/>
            </a:pPr>
            <a:r>
              <a:rPr lang="nl-BE" sz="3000" dirty="0"/>
              <a:t>“START LOW AND GO SLOW principe” bij bejaarden ook voor afbouw</a:t>
            </a:r>
          </a:p>
          <a:p>
            <a:pPr>
              <a:defRPr/>
            </a:pPr>
            <a:r>
              <a:rPr lang="nl-BE" sz="3000" dirty="0"/>
              <a:t>EEN PER KEER verminderen en stoppen</a:t>
            </a:r>
          </a:p>
          <a:p>
            <a:pPr>
              <a:defRPr/>
            </a:pPr>
            <a:r>
              <a:rPr lang="nl-BE" sz="3000" dirty="0"/>
              <a:t>EVALUEER</a:t>
            </a:r>
          </a:p>
          <a:p>
            <a:pPr lvl="1">
              <a:defRPr/>
            </a:pPr>
            <a:r>
              <a:rPr lang="nl-BE" sz="3000" dirty="0"/>
              <a:t>Ontwenningsverschijnselen?</a:t>
            </a:r>
          </a:p>
          <a:p>
            <a:pPr lvl="1">
              <a:defRPr/>
            </a:pPr>
            <a:r>
              <a:rPr lang="nl-BE" sz="3000" dirty="0" err="1"/>
              <a:t>Heropflakkeren</a:t>
            </a:r>
            <a:r>
              <a:rPr lang="nl-BE" sz="3000" dirty="0"/>
              <a:t> initieel probleem?</a:t>
            </a:r>
          </a:p>
          <a:p>
            <a:endParaRPr lang="nl-BE" dirty="0"/>
          </a:p>
        </p:txBody>
      </p:sp>
    </p:spTree>
    <p:extLst>
      <p:ext uri="{BB962C8B-B14F-4D97-AF65-F5344CB8AC3E}">
        <p14:creationId xmlns:p14="http://schemas.microsoft.com/office/powerpoint/2010/main" val="7464152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1F399A-0934-47C7-A90A-3DAA98140401}"/>
              </a:ext>
            </a:extLst>
          </p:cNvPr>
          <p:cNvSpPr>
            <a:spLocks noGrp="1"/>
          </p:cNvSpPr>
          <p:nvPr>
            <p:ph type="title"/>
          </p:nvPr>
        </p:nvSpPr>
        <p:spPr/>
        <p:txBody>
          <a:bodyPr/>
          <a:lstStyle/>
          <a:p>
            <a:r>
              <a:rPr lang="nl-BE" dirty="0"/>
              <a:t>Tips &amp; </a:t>
            </a:r>
            <a:r>
              <a:rPr lang="nl-BE" dirty="0" err="1"/>
              <a:t>Trics</a:t>
            </a:r>
            <a:r>
              <a:rPr lang="nl-BE" dirty="0"/>
              <a:t> bij stoppen en/of afbouwen</a:t>
            </a:r>
          </a:p>
        </p:txBody>
      </p:sp>
      <p:sp>
        <p:nvSpPr>
          <p:cNvPr id="3" name="Tijdelijke aanduiding voor inhoud 2">
            <a:extLst>
              <a:ext uri="{FF2B5EF4-FFF2-40B4-BE49-F238E27FC236}">
                <a16:creationId xmlns:a16="http://schemas.microsoft.com/office/drawing/2014/main" id="{7777A775-815F-4A5D-9074-770FA633E82D}"/>
              </a:ext>
            </a:extLst>
          </p:cNvPr>
          <p:cNvSpPr>
            <a:spLocks noGrp="1"/>
          </p:cNvSpPr>
          <p:nvPr>
            <p:ph idx="1"/>
          </p:nvPr>
        </p:nvSpPr>
        <p:spPr>
          <a:xfrm>
            <a:off x="677334" y="2160589"/>
            <a:ext cx="10866966" cy="3880773"/>
          </a:xfrm>
        </p:spPr>
        <p:txBody>
          <a:bodyPr>
            <a:normAutofit/>
          </a:bodyPr>
          <a:lstStyle/>
          <a:p>
            <a:r>
              <a:rPr lang="nl-BE" sz="2400" dirty="0"/>
              <a:t>DOOS UITNEMEN DAN STOP” OF “NOG 1 DOOS”= “KUUR GEDAAN” vaak vlotste strategie</a:t>
            </a:r>
          </a:p>
          <a:p>
            <a:r>
              <a:rPr lang="nl-BE" sz="2400" dirty="0"/>
              <a:t>“Doel THERAPIE= SYMPTOMATISCH  ≠ MINDER BELANGRIJK dan preventief voor patiënt</a:t>
            </a:r>
          </a:p>
          <a:p>
            <a:r>
              <a:rPr lang="nl-BE" sz="2400" dirty="0"/>
              <a:t>Belang van behoud VERTROUWEN van patiënt in specialist EN huisarts</a:t>
            </a:r>
          </a:p>
          <a:p>
            <a:pPr lvl="1"/>
            <a:r>
              <a:rPr lang="nl-BE" sz="2400" dirty="0"/>
              <a:t>Tip: BIJ TERUGVERWIJZING IN BRIEF : </a:t>
            </a:r>
            <a:r>
              <a:rPr lang="nl-BE" sz="2400" dirty="0" err="1"/>
              <a:t>bvb</a:t>
            </a:r>
            <a:r>
              <a:rPr lang="nl-BE" sz="2400" dirty="0"/>
              <a:t> “gezien de polyfarmacie / moeilijke compliance/ weinig effect… werd geneesmiddel x afgebouwd”</a:t>
            </a:r>
          </a:p>
          <a:p>
            <a:r>
              <a:rPr lang="nl-BE" sz="2400" dirty="0"/>
              <a:t>PREVENTIE: start geen geneesmiddel zonder stopdatum vastleggen</a:t>
            </a:r>
          </a:p>
          <a:p>
            <a:r>
              <a:rPr lang="nl-BE" sz="2800" dirty="0"/>
              <a:t>Doe het NIET ALLEEN: apotheker, CRA-arts, geriater, verpleegkundige, verzorgende …</a:t>
            </a:r>
          </a:p>
          <a:p>
            <a:endParaRPr lang="nl-BE" dirty="0"/>
          </a:p>
        </p:txBody>
      </p:sp>
    </p:spTree>
    <p:extLst>
      <p:ext uri="{BB962C8B-B14F-4D97-AF65-F5344CB8AC3E}">
        <p14:creationId xmlns:p14="http://schemas.microsoft.com/office/powerpoint/2010/main" val="38623261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DF462E-BDCC-4BF0-BB63-4F01A450470E}"/>
              </a:ext>
            </a:extLst>
          </p:cNvPr>
          <p:cNvSpPr>
            <a:spLocks noGrp="1"/>
          </p:cNvSpPr>
          <p:nvPr>
            <p:ph type="title"/>
          </p:nvPr>
        </p:nvSpPr>
        <p:spPr/>
        <p:txBody>
          <a:bodyPr/>
          <a:lstStyle/>
          <a:p>
            <a:r>
              <a:rPr lang="nl-BE" dirty="0"/>
              <a:t>Tips &amp; </a:t>
            </a:r>
            <a:r>
              <a:rPr lang="nl-BE" dirty="0" err="1"/>
              <a:t>Trics</a:t>
            </a:r>
            <a:r>
              <a:rPr lang="nl-BE" dirty="0"/>
              <a:t> bij stoppen en/of afbouwen</a:t>
            </a:r>
          </a:p>
        </p:txBody>
      </p:sp>
      <p:sp>
        <p:nvSpPr>
          <p:cNvPr id="3" name="Tijdelijke aanduiding voor inhoud 2">
            <a:extLst>
              <a:ext uri="{FF2B5EF4-FFF2-40B4-BE49-F238E27FC236}">
                <a16:creationId xmlns:a16="http://schemas.microsoft.com/office/drawing/2014/main" id="{2ADFF730-E685-4C16-8773-D5FAF0A4E5AE}"/>
              </a:ext>
            </a:extLst>
          </p:cNvPr>
          <p:cNvSpPr>
            <a:spLocks noGrp="1"/>
          </p:cNvSpPr>
          <p:nvPr>
            <p:ph idx="1"/>
          </p:nvPr>
        </p:nvSpPr>
        <p:spPr>
          <a:xfrm>
            <a:off x="677333" y="2160589"/>
            <a:ext cx="10212339" cy="3880773"/>
          </a:xfrm>
        </p:spPr>
        <p:txBody>
          <a:bodyPr/>
          <a:lstStyle/>
          <a:p>
            <a:r>
              <a:rPr lang="nl-BE" sz="2200" dirty="0"/>
              <a:t>Ieder heeft ZIJN MANIER VAN WERKEN met voor- en nadelen</a:t>
            </a:r>
          </a:p>
          <a:p>
            <a:r>
              <a:rPr lang="nl-BE" sz="2200" dirty="0"/>
              <a:t>Erkens mekaars COMPETENTIE-KENNIS-ERVARING</a:t>
            </a:r>
          </a:p>
          <a:p>
            <a:r>
              <a:rPr lang="nl-BE" sz="2200" dirty="0"/>
              <a:t>COMMUNICEER niet via de patiënt maar RECHTSTREEKS met elkaar</a:t>
            </a:r>
          </a:p>
          <a:p>
            <a:r>
              <a:rPr lang="nl-BE" sz="2200" dirty="0"/>
              <a:t>Leer mekaar kennen VAN IN HET BEGIN. Ken mekaars werksituatie, zo vermijd je vooroordelen. </a:t>
            </a:r>
          </a:p>
          <a:p>
            <a:r>
              <a:rPr lang="nl-BE" sz="2200" dirty="0"/>
              <a:t>Wat zijn je VERWACHTINGEN?</a:t>
            </a:r>
          </a:p>
          <a:p>
            <a:r>
              <a:rPr lang="nl-BE" sz="2200" dirty="0"/>
              <a:t>Neem deel aan een MFO in je buurt!</a:t>
            </a:r>
          </a:p>
          <a:p>
            <a:endParaRPr lang="nl-BE" dirty="0"/>
          </a:p>
        </p:txBody>
      </p:sp>
    </p:spTree>
    <p:extLst>
      <p:ext uri="{BB962C8B-B14F-4D97-AF65-F5344CB8AC3E}">
        <p14:creationId xmlns:p14="http://schemas.microsoft.com/office/powerpoint/2010/main" val="27152802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83672-9EEB-45CC-98EA-6A8C7E1F079C}"/>
              </a:ext>
            </a:extLst>
          </p:cNvPr>
          <p:cNvSpPr>
            <a:spLocks noGrp="1"/>
          </p:cNvSpPr>
          <p:nvPr>
            <p:ph type="title"/>
          </p:nvPr>
        </p:nvSpPr>
        <p:spPr/>
        <p:txBody>
          <a:bodyPr/>
          <a:lstStyle/>
          <a:p>
            <a:r>
              <a:rPr lang="nl-BE" dirty="0"/>
              <a:t>Tips &amp; </a:t>
            </a:r>
            <a:r>
              <a:rPr lang="nl-BE" dirty="0" err="1"/>
              <a:t>Trics</a:t>
            </a:r>
            <a:r>
              <a:rPr lang="nl-BE" dirty="0"/>
              <a:t> – TAKE HOME MESSAGES</a:t>
            </a:r>
          </a:p>
        </p:txBody>
      </p:sp>
      <p:sp>
        <p:nvSpPr>
          <p:cNvPr id="3" name="Tijdelijke aanduiding voor inhoud 2">
            <a:extLst>
              <a:ext uri="{FF2B5EF4-FFF2-40B4-BE49-F238E27FC236}">
                <a16:creationId xmlns:a16="http://schemas.microsoft.com/office/drawing/2014/main" id="{EAF984F9-0B4E-4F01-8014-8C2C181C6392}"/>
              </a:ext>
            </a:extLst>
          </p:cNvPr>
          <p:cNvSpPr>
            <a:spLocks noGrp="1"/>
          </p:cNvSpPr>
          <p:nvPr>
            <p:ph idx="1"/>
          </p:nvPr>
        </p:nvSpPr>
        <p:spPr/>
        <p:txBody>
          <a:bodyPr>
            <a:normAutofit lnSpcReduction="10000"/>
          </a:bodyPr>
          <a:lstStyle/>
          <a:p>
            <a:r>
              <a:rPr lang="nl-NL" altLang="nl-BE" sz="2400" dirty="0"/>
              <a:t>3 HOOFDREGELS: </a:t>
            </a:r>
          </a:p>
          <a:p>
            <a:pPr marL="1019976" lvl="1" indent="-514350">
              <a:buFont typeface="+mj-lt"/>
              <a:buAutoNum type="arabicPeriod"/>
            </a:pPr>
            <a:r>
              <a:rPr lang="nl-NL" altLang="nl-BE" sz="2400" dirty="0"/>
              <a:t>EVALUEER </a:t>
            </a:r>
          </a:p>
          <a:p>
            <a:pPr marL="1019976" lvl="1" indent="-514350">
              <a:buFont typeface="+mj-lt"/>
              <a:buAutoNum type="arabicPeriod"/>
            </a:pPr>
            <a:r>
              <a:rPr lang="nl-NL" altLang="nl-BE" sz="2400" dirty="0"/>
              <a:t>HEREVALUEER </a:t>
            </a:r>
          </a:p>
          <a:p>
            <a:pPr marL="1019976" lvl="1" indent="-514350">
              <a:buFont typeface="+mj-lt"/>
              <a:buAutoNum type="arabicPeriod"/>
            </a:pPr>
            <a:r>
              <a:rPr lang="nl-NL" altLang="nl-BE" sz="2400" dirty="0"/>
              <a:t>HEREVALUEER NOG EENS</a:t>
            </a:r>
          </a:p>
          <a:p>
            <a:pPr marL="505626" lvl="1" indent="0">
              <a:buNone/>
            </a:pPr>
            <a:endParaRPr lang="nl-NL" altLang="nl-BE" sz="2400" dirty="0"/>
          </a:p>
          <a:p>
            <a:r>
              <a:rPr lang="nl-BE" sz="2400" dirty="0"/>
              <a:t>“DOEL” STELLEN:  </a:t>
            </a:r>
          </a:p>
          <a:p>
            <a:pPr lvl="1"/>
            <a:r>
              <a:rPr lang="nl-BE" sz="2400" dirty="0"/>
              <a:t>we hebben zicht op “probleemgeneesmiddelen”</a:t>
            </a:r>
          </a:p>
          <a:p>
            <a:pPr lvl="1"/>
            <a:r>
              <a:rPr lang="nl-BE" sz="2400" dirty="0"/>
              <a:t>we zien wel of we het halen maar weten toch waar naartoe </a:t>
            </a:r>
          </a:p>
          <a:p>
            <a:endParaRPr lang="nl-BE" dirty="0"/>
          </a:p>
        </p:txBody>
      </p:sp>
    </p:spTree>
    <p:extLst>
      <p:ext uri="{BB962C8B-B14F-4D97-AF65-F5344CB8AC3E}">
        <p14:creationId xmlns:p14="http://schemas.microsoft.com/office/powerpoint/2010/main" val="6539939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el 1"/>
          <p:cNvSpPr>
            <a:spLocks noGrp="1"/>
          </p:cNvSpPr>
          <p:nvPr>
            <p:ph type="title"/>
          </p:nvPr>
        </p:nvSpPr>
        <p:spPr>
          <a:xfrm>
            <a:off x="838200" y="365126"/>
            <a:ext cx="10515600" cy="418646"/>
          </a:xfrm>
        </p:spPr>
        <p:txBody>
          <a:bodyPr>
            <a:normAutofit fontScale="90000"/>
          </a:bodyPr>
          <a:lstStyle/>
          <a:p>
            <a:pPr eaLnBrk="1" hangingPunct="1"/>
            <a:r>
              <a:rPr lang="nl-BE" dirty="0"/>
              <a:t>Bronnen</a:t>
            </a:r>
          </a:p>
        </p:txBody>
      </p:sp>
      <p:sp>
        <p:nvSpPr>
          <p:cNvPr id="3" name="Tijdelijke aanduiding voor inhoud 2"/>
          <p:cNvSpPr>
            <a:spLocks noGrp="1"/>
          </p:cNvSpPr>
          <p:nvPr>
            <p:ph idx="1"/>
          </p:nvPr>
        </p:nvSpPr>
        <p:spPr>
          <a:xfrm>
            <a:off x="838200" y="1033670"/>
            <a:ext cx="10515600" cy="5563682"/>
          </a:xfrm>
        </p:spPr>
        <p:txBody>
          <a:bodyPr rtlCol="0">
            <a:normAutofit/>
          </a:bodyPr>
          <a:lstStyle/>
          <a:p>
            <a:pPr>
              <a:defRPr/>
            </a:pPr>
            <a:r>
              <a:rPr lang="nl-BE" sz="2200" dirty="0"/>
              <a:t>ww.bcfi.be + App + Gecommentarieerd Geneesmiddel Repertorium</a:t>
            </a:r>
          </a:p>
          <a:p>
            <a:pPr>
              <a:defRPr/>
            </a:pPr>
            <a:r>
              <a:rPr lang="nl-BE" sz="2200" dirty="0" err="1"/>
              <a:t>Folia</a:t>
            </a:r>
            <a:r>
              <a:rPr lang="nl-BE" sz="2200" dirty="0"/>
              <a:t> </a:t>
            </a:r>
            <a:r>
              <a:rPr lang="nl-BE" sz="2200" dirty="0" err="1"/>
              <a:t>Pharmacotherapeutica</a:t>
            </a:r>
            <a:r>
              <a:rPr lang="nl-BE" sz="2200" dirty="0"/>
              <a:t> (via www.bcfi.be)</a:t>
            </a:r>
          </a:p>
          <a:p>
            <a:pPr>
              <a:defRPr/>
            </a:pPr>
            <a:r>
              <a:rPr lang="nl-BE" sz="2200" dirty="0">
                <a:hlinkClick r:id="rId3"/>
              </a:rPr>
              <a:t>www.farmaka.be</a:t>
            </a:r>
            <a:endParaRPr lang="nl-BE" sz="2200" dirty="0"/>
          </a:p>
          <a:p>
            <a:pPr lvl="1">
              <a:defRPr/>
            </a:pPr>
            <a:r>
              <a:rPr lang="nl-BE" sz="2200" dirty="0" err="1"/>
              <a:t>Farmaka</a:t>
            </a:r>
            <a:r>
              <a:rPr lang="nl-BE" sz="2200" dirty="0"/>
              <a:t> Formularium  Ouderenzorg 2017, digitaal abonnement op de 	geneesmiddelenbrief </a:t>
            </a:r>
          </a:p>
          <a:p>
            <a:pPr>
              <a:defRPr/>
            </a:pPr>
            <a:r>
              <a:rPr lang="nl-BE" sz="2200" dirty="0"/>
              <a:t>MINERVA tijdschrift voor EBM, digitaal abonnement op Minerva alerts</a:t>
            </a:r>
          </a:p>
          <a:p>
            <a:pPr>
              <a:defRPr/>
            </a:pPr>
            <a:r>
              <a:rPr lang="nl-BE" sz="2200" dirty="0"/>
              <a:t>www.pletmedicatie.be</a:t>
            </a:r>
          </a:p>
          <a:p>
            <a:pPr>
              <a:defRPr/>
            </a:pPr>
            <a:r>
              <a:rPr lang="nl-BE" sz="2200" dirty="0"/>
              <a:t>www.farmacotherapeutischkompas.nl</a:t>
            </a:r>
          </a:p>
          <a:p>
            <a:pPr>
              <a:defRPr/>
            </a:pPr>
            <a:r>
              <a:rPr lang="nl-BE" sz="2200" dirty="0"/>
              <a:t>www.ephor.nl </a:t>
            </a:r>
          </a:p>
          <a:p>
            <a:pPr>
              <a:defRPr/>
            </a:pPr>
            <a:r>
              <a:rPr lang="nl-BE" sz="2200" dirty="0"/>
              <a:t>www.lareb.nl (bijwerkingen, Nederland)</a:t>
            </a:r>
          </a:p>
          <a:p>
            <a:pPr>
              <a:defRPr/>
            </a:pPr>
            <a:r>
              <a:rPr lang="nl-BE" sz="2200" dirty="0"/>
              <a:t>MFO materiaal </a:t>
            </a:r>
            <a:r>
              <a:rPr lang="nl-BE" sz="2200" dirty="0">
                <a:hlinkClick r:id="rId4"/>
              </a:rPr>
              <a:t>http://www.medicijngebruik.nl/</a:t>
            </a:r>
            <a:endParaRPr lang="nl-BE" sz="2200" dirty="0"/>
          </a:p>
          <a:p>
            <a:pPr>
              <a:defRPr/>
            </a:pPr>
            <a:r>
              <a:rPr lang="nl-BE" sz="2200" dirty="0"/>
              <a:t>De Vries et al. Farmacotherapie op maat, 2008.</a:t>
            </a:r>
          </a:p>
        </p:txBody>
      </p:sp>
      <p:sp>
        <p:nvSpPr>
          <p:cNvPr id="4" name="Tijdelijke aanduiding voor dianummer 3"/>
          <p:cNvSpPr>
            <a:spLocks noGrp="1"/>
          </p:cNvSpPr>
          <p:nvPr>
            <p:ph type="sldNum" sz="quarter" idx="12"/>
          </p:nvPr>
        </p:nvSpPr>
        <p:spPr/>
        <p:txBody>
          <a:bodyPr/>
          <a:lstStyle/>
          <a:p>
            <a:pPr>
              <a:defRPr/>
            </a:pPr>
            <a:fld id="{457CB632-1494-4007-A183-F9E238A2AE08}" type="slidenum">
              <a:rPr lang="nl-BE"/>
              <a:pPr>
                <a:defRPr/>
              </a:pPr>
              <a:t>38</a:t>
            </a:fld>
            <a:endParaRPr lang="nl-BE"/>
          </a:p>
        </p:txBody>
      </p:sp>
      <p:sp>
        <p:nvSpPr>
          <p:cNvPr id="2" name="Tekstvak 1">
            <a:extLst>
              <a:ext uri="{FF2B5EF4-FFF2-40B4-BE49-F238E27FC236}">
                <a16:creationId xmlns:a16="http://schemas.microsoft.com/office/drawing/2014/main" id="{876D5FA6-76E5-4908-9506-8819A86B32A3}"/>
              </a:ext>
            </a:extLst>
          </p:cNvPr>
          <p:cNvSpPr txBox="1"/>
          <p:nvPr/>
        </p:nvSpPr>
        <p:spPr>
          <a:xfrm>
            <a:off x="8790709" y="5665831"/>
            <a:ext cx="4509654" cy="369332"/>
          </a:xfrm>
          <a:prstGeom prst="rect">
            <a:avLst/>
          </a:prstGeom>
          <a:noFill/>
        </p:spPr>
        <p:txBody>
          <a:bodyPr wrap="square" rtlCol="0">
            <a:spAutoFit/>
          </a:bodyPr>
          <a:lstStyle/>
          <a:p>
            <a:r>
              <a:rPr lang="nl-BE" dirty="0">
                <a:solidFill>
                  <a:srgbClr val="FF0000"/>
                </a:solidFill>
              </a:rPr>
              <a:t>Zie ook: digitale </a:t>
            </a:r>
            <a:r>
              <a:rPr lang="nl-BE" dirty="0" err="1">
                <a:solidFill>
                  <a:srgbClr val="FF0000"/>
                </a:solidFill>
              </a:rPr>
              <a:t>bronnlijst</a:t>
            </a:r>
            <a:endParaRPr lang="nl-BE" dirty="0">
              <a:solidFill>
                <a:srgbClr val="FF0000"/>
              </a:solidFill>
            </a:endParaRPr>
          </a:p>
        </p:txBody>
      </p:sp>
    </p:spTree>
    <p:extLst>
      <p:ext uri="{BB962C8B-B14F-4D97-AF65-F5344CB8AC3E}">
        <p14:creationId xmlns:p14="http://schemas.microsoft.com/office/powerpoint/2010/main" val="217895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el 4"/>
          <p:cNvSpPr>
            <a:spLocks noGrp="1"/>
          </p:cNvSpPr>
          <p:nvPr>
            <p:ph type="title"/>
          </p:nvPr>
        </p:nvSpPr>
        <p:spPr>
          <a:xfrm>
            <a:off x="677333" y="609600"/>
            <a:ext cx="10170775" cy="1320800"/>
          </a:xfrm>
        </p:spPr>
        <p:txBody>
          <a:bodyPr/>
          <a:lstStyle/>
          <a:p>
            <a:pPr eaLnBrk="1" hangingPunct="1"/>
            <a:r>
              <a:rPr lang="nl-BE" dirty="0"/>
              <a:t>Doelstellingen polyfarmacie</a:t>
            </a:r>
          </a:p>
        </p:txBody>
      </p:sp>
      <p:sp>
        <p:nvSpPr>
          <p:cNvPr id="6" name="Tijdelijke aanduiding voor inhoud 5"/>
          <p:cNvSpPr>
            <a:spLocks noGrp="1"/>
          </p:cNvSpPr>
          <p:nvPr>
            <p:ph idx="1"/>
          </p:nvPr>
        </p:nvSpPr>
        <p:spPr/>
        <p:txBody>
          <a:bodyPr rtlCol="0">
            <a:normAutofit/>
          </a:bodyPr>
          <a:lstStyle/>
          <a:p>
            <a:pPr eaLnBrk="1" fontAlgn="auto" hangingPunct="1">
              <a:spcAft>
                <a:spcPts val="0"/>
              </a:spcAft>
              <a:buFont typeface="Arial" panose="020B0604020202020204" pitchFamily="34" charset="0"/>
              <a:buChar char="•"/>
              <a:defRPr/>
            </a:pPr>
            <a:endParaRPr lang="nl-BE" sz="2400" b="1" dirty="0"/>
          </a:p>
          <a:p>
            <a:pPr marL="0" indent="0" eaLnBrk="1" fontAlgn="auto" hangingPunct="1">
              <a:spcAft>
                <a:spcPts val="0"/>
              </a:spcAft>
              <a:buNone/>
              <a:defRPr/>
            </a:pPr>
            <a:r>
              <a:rPr lang="nl-BE" sz="2800" dirty="0"/>
              <a:t>De voorschrijvende arts moet op zijn minst in staat zijn om </a:t>
            </a:r>
            <a:r>
              <a:rPr lang="nl-BE" sz="2800" b="1" dirty="0"/>
              <a:t>advies</a:t>
            </a:r>
            <a:r>
              <a:rPr lang="nl-BE" sz="2800" dirty="0"/>
              <a:t> te geven over </a:t>
            </a:r>
            <a:r>
              <a:rPr lang="nl-BE" sz="2800" b="1" dirty="0"/>
              <a:t>geneesmiddelen</a:t>
            </a:r>
            <a:r>
              <a:rPr lang="nl-BE" sz="2800" dirty="0"/>
              <a:t> met het </a:t>
            </a:r>
            <a:r>
              <a:rPr lang="nl-BE" sz="2800" b="1" dirty="0"/>
              <a:t>minst risico op schade (“kritisch kijken naar medicatielijst”)</a:t>
            </a:r>
          </a:p>
          <a:p>
            <a:pPr eaLnBrk="1" fontAlgn="auto" hangingPunct="1">
              <a:spcAft>
                <a:spcPts val="0"/>
              </a:spcAft>
              <a:buFont typeface="Arial" panose="020B0604020202020204" pitchFamily="34" charset="0"/>
              <a:buChar char="•"/>
              <a:defRPr/>
            </a:pPr>
            <a:endParaRPr lang="nl-BE" sz="2800" dirty="0"/>
          </a:p>
        </p:txBody>
      </p:sp>
      <p:sp>
        <p:nvSpPr>
          <p:cNvPr id="3" name="Tijdelijke aanduiding voor dianummer 2"/>
          <p:cNvSpPr>
            <a:spLocks noGrp="1"/>
          </p:cNvSpPr>
          <p:nvPr>
            <p:ph type="sldNum" sz="quarter" idx="12"/>
          </p:nvPr>
        </p:nvSpPr>
        <p:spPr/>
        <p:txBody>
          <a:bodyPr/>
          <a:lstStyle/>
          <a:p>
            <a:pPr>
              <a:defRPr/>
            </a:pPr>
            <a:fld id="{E210F494-60BE-4DD0-B169-4654355B5AA9}" type="slidenum">
              <a:rPr lang="nl-BE"/>
              <a:pPr>
                <a:defRPr/>
              </a:pPr>
              <a:t>4</a:t>
            </a:fld>
            <a:endParaRPr lang="nl-BE"/>
          </a:p>
        </p:txBody>
      </p:sp>
    </p:spTree>
    <p:extLst>
      <p:ext uri="{BB962C8B-B14F-4D97-AF65-F5344CB8AC3E}">
        <p14:creationId xmlns:p14="http://schemas.microsoft.com/office/powerpoint/2010/main" val="3465402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p:txBody>
          <a:bodyPr>
            <a:normAutofit/>
          </a:bodyPr>
          <a:lstStyle/>
          <a:p>
            <a:pPr eaLnBrk="1" hangingPunct="1"/>
            <a:r>
              <a:rPr lang="nl-BE" dirty="0"/>
              <a:t>Gebaseerd op principes rationeel voorschrijven</a:t>
            </a:r>
          </a:p>
        </p:txBody>
      </p:sp>
      <p:sp>
        <p:nvSpPr>
          <p:cNvPr id="3" name="Tijdelijke aanduiding voor inhoud 2"/>
          <p:cNvSpPr>
            <a:spLocks noGrp="1"/>
          </p:cNvSpPr>
          <p:nvPr>
            <p:ph idx="1"/>
          </p:nvPr>
        </p:nvSpPr>
        <p:spPr>
          <a:xfrm>
            <a:off x="677333" y="2160589"/>
            <a:ext cx="9090121" cy="3880773"/>
          </a:xfrm>
        </p:spPr>
        <p:txBody>
          <a:bodyPr rtlCol="0">
            <a:normAutofit lnSpcReduction="10000"/>
          </a:bodyPr>
          <a:lstStyle/>
          <a:p>
            <a:r>
              <a:rPr lang="nl-BE" sz="2400" dirty="0"/>
              <a:t>Is een weloverwogen </a:t>
            </a:r>
            <a:r>
              <a:rPr lang="nl-BE" sz="2400" b="1" i="1" dirty="0">
                <a:solidFill>
                  <a:srgbClr val="FF0000"/>
                </a:solidFill>
              </a:rPr>
              <a:t>op literatuur gebaseerde keuze </a:t>
            </a:r>
            <a:r>
              <a:rPr lang="nl-BE" sz="2400" i="1" dirty="0"/>
              <a:t>van </a:t>
            </a:r>
            <a:r>
              <a:rPr lang="nl-BE" sz="2400" b="1" i="1" dirty="0"/>
              <a:t>geneesmiddel, dosering, therapieduur, toedieningsvorm aangepast</a:t>
            </a:r>
            <a:r>
              <a:rPr lang="nl-BE" sz="2400" i="1" dirty="0"/>
              <a:t> </a:t>
            </a:r>
            <a:r>
              <a:rPr lang="nl-BE" sz="2400" dirty="0"/>
              <a:t>aan </a:t>
            </a:r>
            <a:r>
              <a:rPr lang="nl-BE" sz="2400" dirty="0">
                <a:solidFill>
                  <a:srgbClr val="FF0000"/>
                </a:solidFill>
              </a:rPr>
              <a:t>de </a:t>
            </a:r>
            <a:r>
              <a:rPr lang="nl-BE" sz="2400" b="1" i="1" dirty="0">
                <a:solidFill>
                  <a:srgbClr val="FF0000"/>
                </a:solidFill>
              </a:rPr>
              <a:t>individuele patiënt </a:t>
            </a:r>
            <a:r>
              <a:rPr lang="nl-BE" sz="2400" dirty="0"/>
              <a:t>en begeleid met </a:t>
            </a:r>
            <a:r>
              <a:rPr lang="nl-BE" sz="2400" b="1" i="1" dirty="0">
                <a:solidFill>
                  <a:srgbClr val="FF0000"/>
                </a:solidFill>
              </a:rPr>
              <a:t>patiëntenvoorlichting</a:t>
            </a:r>
          </a:p>
          <a:p>
            <a:endParaRPr lang="nl-BE" sz="2400" dirty="0"/>
          </a:p>
          <a:p>
            <a:r>
              <a:rPr lang="nl-BE" sz="2400" dirty="0"/>
              <a:t>Het gekozen geneesmiddel is optimaal </a:t>
            </a:r>
            <a:r>
              <a:rPr lang="nl-BE" sz="2400" b="1" i="1" dirty="0">
                <a:solidFill>
                  <a:srgbClr val="FF0000"/>
                </a:solidFill>
              </a:rPr>
              <a:t>werkzaam, veilig en gebruiksvriendelijk aan de laagst mogelijke kost</a:t>
            </a:r>
          </a:p>
          <a:p>
            <a:endParaRPr lang="nl-BE" sz="2400" dirty="0"/>
          </a:p>
          <a:p>
            <a:r>
              <a:rPr lang="nl-BE" sz="2400" dirty="0"/>
              <a:t>Er moet een </a:t>
            </a:r>
            <a:r>
              <a:rPr lang="nl-BE" sz="2400" b="1" i="1" dirty="0">
                <a:solidFill>
                  <a:srgbClr val="FF0000"/>
                </a:solidFill>
              </a:rPr>
              <a:t>besliskundige drempel </a:t>
            </a:r>
            <a:r>
              <a:rPr lang="nl-BE" sz="2400" dirty="0"/>
              <a:t>bereikt zijn om een geneesmiddelenbehandeling te </a:t>
            </a:r>
            <a:r>
              <a:rPr lang="nl-BE" sz="2400" i="1" dirty="0">
                <a:solidFill>
                  <a:srgbClr val="FF0000"/>
                </a:solidFill>
              </a:rPr>
              <a:t>starten, te continueren en te wijzigen</a:t>
            </a:r>
            <a:endParaRPr lang="nl-BE" sz="2400" dirty="0"/>
          </a:p>
        </p:txBody>
      </p:sp>
      <p:sp>
        <p:nvSpPr>
          <p:cNvPr id="2" name="Tijdelijke aanduiding voor voettekst 1">
            <a:extLst>
              <a:ext uri="{FF2B5EF4-FFF2-40B4-BE49-F238E27FC236}">
                <a16:creationId xmlns:a16="http://schemas.microsoft.com/office/drawing/2014/main" id="{EFD47DF7-C344-44D4-9C5C-BCFF8579021A}"/>
              </a:ext>
            </a:extLst>
          </p:cNvPr>
          <p:cNvSpPr>
            <a:spLocks noGrp="1"/>
          </p:cNvSpPr>
          <p:nvPr>
            <p:ph type="ftr" sz="quarter" idx="11"/>
          </p:nvPr>
        </p:nvSpPr>
        <p:spPr/>
        <p:txBody>
          <a:bodyPr/>
          <a:lstStyle/>
          <a:p>
            <a:pPr>
              <a:defRPr/>
            </a:pPr>
            <a:r>
              <a:rPr lang="en-US" dirty="0"/>
              <a:t>WHO guide to good prescribing</a:t>
            </a:r>
            <a:endParaRPr lang="nl-BE" dirty="0"/>
          </a:p>
        </p:txBody>
      </p:sp>
      <p:sp>
        <p:nvSpPr>
          <p:cNvPr id="4" name="Tijdelijke aanduiding voor dianummer 3"/>
          <p:cNvSpPr>
            <a:spLocks noGrp="1"/>
          </p:cNvSpPr>
          <p:nvPr>
            <p:ph type="sldNum" sz="quarter" idx="12"/>
          </p:nvPr>
        </p:nvSpPr>
        <p:spPr/>
        <p:txBody>
          <a:bodyPr/>
          <a:lstStyle/>
          <a:p>
            <a:pPr>
              <a:defRPr/>
            </a:pPr>
            <a:fld id="{172D7541-0493-4936-8D48-4C6A9A211248}" type="slidenum">
              <a:rPr lang="nl-BE"/>
              <a:pPr>
                <a:defRPr/>
              </a:pPr>
              <a:t>5</a:t>
            </a:fld>
            <a:endParaRPr lang="nl-BE"/>
          </a:p>
        </p:txBody>
      </p:sp>
    </p:spTree>
    <p:extLst>
      <p:ext uri="{BB962C8B-B14F-4D97-AF65-F5344CB8AC3E}">
        <p14:creationId xmlns:p14="http://schemas.microsoft.com/office/powerpoint/2010/main" val="153290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eaLnBrk="1" fontAlgn="auto" hangingPunct="1">
              <a:spcAft>
                <a:spcPts val="0"/>
              </a:spcAft>
              <a:defRPr/>
            </a:pPr>
            <a:r>
              <a:rPr lang="nl-BE" sz="3600" dirty="0"/>
              <a:t>Vier criteria voor het kiezen van een geneesmiddel</a:t>
            </a:r>
            <a:br>
              <a:rPr lang="nl-BE" sz="3600" dirty="0"/>
            </a:br>
            <a:endParaRPr lang="nl-BE" sz="3600" dirty="0"/>
          </a:p>
        </p:txBody>
      </p:sp>
      <p:sp>
        <p:nvSpPr>
          <p:cNvPr id="3" name="Tijdelijke aanduiding voor inhoud 2"/>
          <p:cNvSpPr>
            <a:spLocks noGrp="1"/>
          </p:cNvSpPr>
          <p:nvPr>
            <p:ph idx="1"/>
          </p:nvPr>
        </p:nvSpPr>
        <p:spPr/>
        <p:txBody>
          <a:bodyPr rtlCol="0">
            <a:noAutofit/>
          </a:bodyPr>
          <a:lstStyle/>
          <a:p>
            <a:pPr marL="457200" indent="-457200" eaLnBrk="1" fontAlgn="auto" hangingPunct="1">
              <a:spcAft>
                <a:spcPts val="0"/>
              </a:spcAft>
              <a:buFont typeface="+mj-lt"/>
              <a:buAutoNum type="arabicPeriod"/>
              <a:defRPr/>
            </a:pPr>
            <a:r>
              <a:rPr lang="nl-BE" sz="2400" dirty="0"/>
              <a:t>EFFECTIVEIT (</a:t>
            </a:r>
            <a:r>
              <a:rPr lang="nl-BE" sz="2400" dirty="0" err="1"/>
              <a:t>Efficacy</a:t>
            </a:r>
            <a:r>
              <a:rPr lang="nl-BE" sz="2400" dirty="0"/>
              <a:t>) </a:t>
            </a:r>
          </a:p>
          <a:p>
            <a:pPr marL="902553" lvl="1" indent="-457200">
              <a:defRPr/>
            </a:pPr>
            <a:r>
              <a:rPr lang="nl-BE" sz="2400" dirty="0"/>
              <a:t>Harde eindpunten: mortaliteit verminderen en vermijden van zware invaliderende morbiditeit</a:t>
            </a:r>
          </a:p>
          <a:p>
            <a:pPr marL="902553" lvl="1" indent="-457200">
              <a:defRPr/>
            </a:pPr>
            <a:r>
              <a:rPr lang="nl-BE" sz="2400" dirty="0"/>
              <a:t>Effecten op harde eindpunten &gt; intermediaire eindpunten&gt; risicofactoren voor harde eindpunten</a:t>
            </a:r>
          </a:p>
          <a:p>
            <a:pPr lvl="1" indent="-342900" eaLnBrk="1" fontAlgn="auto" hangingPunct="1">
              <a:spcAft>
                <a:spcPts val="0"/>
              </a:spcAft>
              <a:defRPr/>
            </a:pPr>
            <a:endParaRPr lang="nl-BE" sz="2400" dirty="0"/>
          </a:p>
          <a:p>
            <a:pPr marL="457200" indent="-457200" eaLnBrk="1" fontAlgn="auto" hangingPunct="1">
              <a:spcAft>
                <a:spcPts val="0"/>
              </a:spcAft>
              <a:buFont typeface="+mj-lt"/>
              <a:buAutoNum type="arabicPeriod"/>
              <a:defRPr/>
            </a:pPr>
            <a:r>
              <a:rPr lang="nl-BE" sz="2400" dirty="0"/>
              <a:t>VEILIGHEID (Safety)</a:t>
            </a:r>
          </a:p>
          <a:p>
            <a:pPr lvl="1" indent="-342900" eaLnBrk="1" fontAlgn="auto" hangingPunct="1">
              <a:spcAft>
                <a:spcPts val="0"/>
              </a:spcAft>
              <a:defRPr/>
            </a:pPr>
            <a:r>
              <a:rPr lang="nl-BE" sz="2400" dirty="0"/>
              <a:t>Toxische effecten en mogelijke bijwerkingen, ernst en frequentie</a:t>
            </a:r>
          </a:p>
          <a:p>
            <a:pPr eaLnBrk="1" fontAlgn="auto" hangingPunct="1">
              <a:spcAft>
                <a:spcPts val="0"/>
              </a:spcAft>
              <a:defRPr/>
            </a:pPr>
            <a:endParaRPr lang="nl-BE" sz="2800" dirty="0"/>
          </a:p>
          <a:p>
            <a:pPr marL="0" indent="0" eaLnBrk="1" fontAlgn="auto" hangingPunct="1">
              <a:spcAft>
                <a:spcPts val="0"/>
              </a:spcAft>
              <a:buNone/>
              <a:defRPr/>
            </a:pPr>
            <a:endParaRPr lang="nl-BE" sz="2400" dirty="0"/>
          </a:p>
        </p:txBody>
      </p:sp>
      <p:sp>
        <p:nvSpPr>
          <p:cNvPr id="4" name="Tijdelijke aanduiding voor dianummer 3"/>
          <p:cNvSpPr>
            <a:spLocks noGrp="1"/>
          </p:cNvSpPr>
          <p:nvPr>
            <p:ph type="sldNum" sz="quarter" idx="12"/>
          </p:nvPr>
        </p:nvSpPr>
        <p:spPr/>
        <p:txBody>
          <a:bodyPr/>
          <a:lstStyle/>
          <a:p>
            <a:pPr>
              <a:defRPr/>
            </a:pPr>
            <a:fld id="{27DFB921-3848-4BD9-B497-5BFE7CFDB29D}" type="slidenum">
              <a:rPr lang="nl-BE"/>
              <a:pPr>
                <a:defRPr/>
              </a:pPr>
              <a:t>6</a:t>
            </a:fld>
            <a:endParaRPr lang="nl-BE"/>
          </a:p>
        </p:txBody>
      </p:sp>
    </p:spTree>
    <p:extLst>
      <p:ext uri="{BB962C8B-B14F-4D97-AF65-F5344CB8AC3E}">
        <p14:creationId xmlns:p14="http://schemas.microsoft.com/office/powerpoint/2010/main" val="196522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eaLnBrk="1" fontAlgn="auto" hangingPunct="1">
              <a:spcAft>
                <a:spcPts val="0"/>
              </a:spcAft>
              <a:defRPr/>
            </a:pPr>
            <a:r>
              <a:rPr lang="nl-BE" sz="3600" dirty="0"/>
              <a:t>Vier criteria voor het kiezen van een geneesmiddel</a:t>
            </a:r>
            <a:br>
              <a:rPr lang="nl-BE" sz="3600" dirty="0"/>
            </a:br>
            <a:endParaRPr lang="nl-BE" sz="3600" dirty="0"/>
          </a:p>
        </p:txBody>
      </p:sp>
      <p:sp>
        <p:nvSpPr>
          <p:cNvPr id="3" name="Tijdelijke aanduiding voor inhoud 2"/>
          <p:cNvSpPr>
            <a:spLocks noGrp="1"/>
          </p:cNvSpPr>
          <p:nvPr>
            <p:ph idx="1"/>
          </p:nvPr>
        </p:nvSpPr>
        <p:spPr/>
        <p:txBody>
          <a:bodyPr rtlCol="0">
            <a:noAutofit/>
          </a:bodyPr>
          <a:lstStyle/>
          <a:p>
            <a:pPr marL="514350" indent="-514350" eaLnBrk="1" fontAlgn="auto" hangingPunct="1">
              <a:spcAft>
                <a:spcPts val="0"/>
              </a:spcAft>
              <a:buFont typeface="+mj-lt"/>
              <a:buAutoNum type="arabicPeriod" startAt="3"/>
              <a:defRPr/>
            </a:pPr>
            <a:r>
              <a:rPr lang="nl-BE" sz="2400" dirty="0"/>
              <a:t>GESCHIKTHEID (</a:t>
            </a:r>
            <a:r>
              <a:rPr lang="nl-BE" sz="2400" dirty="0" err="1"/>
              <a:t>Acceptability</a:t>
            </a:r>
            <a:r>
              <a:rPr lang="nl-BE" sz="2400" dirty="0"/>
              <a:t>)</a:t>
            </a:r>
          </a:p>
          <a:p>
            <a:pPr marL="914400" lvl="1" indent="-514350" eaLnBrk="1" fontAlgn="auto" hangingPunct="1">
              <a:spcAft>
                <a:spcPts val="0"/>
              </a:spcAft>
              <a:defRPr/>
            </a:pPr>
            <a:r>
              <a:rPr lang="nl-BE" sz="2400" dirty="0"/>
              <a:t>Contra-indicaties, interacties</a:t>
            </a:r>
          </a:p>
          <a:p>
            <a:pPr marL="914400" lvl="1" indent="-514350" eaLnBrk="1" fontAlgn="auto" hangingPunct="1">
              <a:spcAft>
                <a:spcPts val="0"/>
              </a:spcAft>
              <a:defRPr/>
            </a:pPr>
            <a:r>
              <a:rPr lang="nl-BE" sz="2400" dirty="0"/>
              <a:t>Gebruiksgemak voor de patiënt: dosis, toedieningsvorm, frequentie ..</a:t>
            </a:r>
          </a:p>
          <a:p>
            <a:pPr marL="514350" indent="-514350" eaLnBrk="1" fontAlgn="auto" hangingPunct="1">
              <a:spcAft>
                <a:spcPts val="0"/>
              </a:spcAft>
              <a:buFont typeface="+mj-lt"/>
              <a:buAutoNum type="arabicPeriod" startAt="3"/>
              <a:defRPr/>
            </a:pPr>
            <a:endParaRPr lang="nl-BE" sz="2400" dirty="0"/>
          </a:p>
          <a:p>
            <a:pPr marL="457200" indent="-457200" eaLnBrk="1" fontAlgn="auto" hangingPunct="1">
              <a:spcAft>
                <a:spcPts val="0"/>
              </a:spcAft>
              <a:buFont typeface="+mj-lt"/>
              <a:buAutoNum type="arabicPeriod" startAt="4"/>
              <a:defRPr/>
            </a:pPr>
            <a:r>
              <a:rPr lang="nl-BE" sz="2400" dirty="0"/>
              <a:t>PRIJS (</a:t>
            </a:r>
            <a:r>
              <a:rPr lang="nl-BE" sz="2400" dirty="0" err="1"/>
              <a:t>Cost</a:t>
            </a:r>
            <a:r>
              <a:rPr lang="nl-BE" sz="2400" dirty="0"/>
              <a:t>)</a:t>
            </a:r>
          </a:p>
          <a:p>
            <a:pPr marL="914400" lvl="1" indent="-514350" eaLnBrk="1" fontAlgn="auto" hangingPunct="1">
              <a:spcAft>
                <a:spcPts val="0"/>
              </a:spcAft>
              <a:defRPr/>
            </a:pPr>
            <a:r>
              <a:rPr lang="nl-BE" sz="2400" dirty="0"/>
              <a:t>Maatschappij</a:t>
            </a:r>
          </a:p>
          <a:p>
            <a:pPr marL="914400" lvl="1" indent="-514350" eaLnBrk="1" fontAlgn="auto" hangingPunct="1">
              <a:spcAft>
                <a:spcPts val="0"/>
              </a:spcAft>
              <a:defRPr/>
            </a:pPr>
            <a:r>
              <a:rPr lang="nl-BE" sz="2400" dirty="0"/>
              <a:t>Patiënt</a:t>
            </a:r>
          </a:p>
          <a:p>
            <a:pPr eaLnBrk="1" fontAlgn="auto" hangingPunct="1">
              <a:spcAft>
                <a:spcPts val="0"/>
              </a:spcAft>
              <a:defRPr/>
            </a:pPr>
            <a:endParaRPr lang="nl-BE" sz="2400" dirty="0"/>
          </a:p>
        </p:txBody>
      </p:sp>
      <p:sp>
        <p:nvSpPr>
          <p:cNvPr id="4" name="Tijdelijke aanduiding voor dianummer 3"/>
          <p:cNvSpPr>
            <a:spLocks noGrp="1"/>
          </p:cNvSpPr>
          <p:nvPr>
            <p:ph type="sldNum" sz="quarter" idx="12"/>
          </p:nvPr>
        </p:nvSpPr>
        <p:spPr/>
        <p:txBody>
          <a:bodyPr/>
          <a:lstStyle/>
          <a:p>
            <a:pPr>
              <a:defRPr/>
            </a:pPr>
            <a:fld id="{27DFB921-3848-4BD9-B497-5BFE7CFDB29D}" type="slidenum">
              <a:rPr lang="nl-BE"/>
              <a:pPr>
                <a:defRPr/>
              </a:pPr>
              <a:t>7</a:t>
            </a:fld>
            <a:endParaRPr lang="nl-BE"/>
          </a:p>
        </p:txBody>
      </p:sp>
    </p:spTree>
    <p:extLst>
      <p:ext uri="{BB962C8B-B14F-4D97-AF65-F5344CB8AC3E}">
        <p14:creationId xmlns:p14="http://schemas.microsoft.com/office/powerpoint/2010/main" val="1644542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a:extLst>
              <a:ext uri="{FF2B5EF4-FFF2-40B4-BE49-F238E27FC236}">
                <a16:creationId xmlns:a16="http://schemas.microsoft.com/office/drawing/2014/main" id="{68097D1D-5C26-4043-B452-9CA556FBC152}"/>
              </a:ext>
            </a:extLst>
          </p:cNvPr>
          <p:cNvPicPr>
            <a:picLocks noChangeAspect="1"/>
          </p:cNvPicPr>
          <p:nvPr/>
        </p:nvPicPr>
        <p:blipFill rotWithShape="1">
          <a:blip r:embed="rId2"/>
          <a:srcRect l="25173" t="53021" r="26082" b="34739"/>
          <a:stretch/>
        </p:blipFill>
        <p:spPr>
          <a:xfrm>
            <a:off x="362359" y="1692716"/>
            <a:ext cx="11704353" cy="1653157"/>
          </a:xfrm>
          <a:prstGeom prst="rect">
            <a:avLst/>
          </a:prstGeom>
        </p:spPr>
      </p:pic>
      <p:sp>
        <p:nvSpPr>
          <p:cNvPr id="5" name="Tekstvak 4">
            <a:extLst>
              <a:ext uri="{FF2B5EF4-FFF2-40B4-BE49-F238E27FC236}">
                <a16:creationId xmlns:a16="http://schemas.microsoft.com/office/drawing/2014/main" id="{2BEDD6C5-3B8A-4BF4-82B4-393F8E86667E}"/>
              </a:ext>
            </a:extLst>
          </p:cNvPr>
          <p:cNvSpPr txBox="1"/>
          <p:nvPr/>
        </p:nvSpPr>
        <p:spPr>
          <a:xfrm>
            <a:off x="10776849" y="3418974"/>
            <a:ext cx="1289863" cy="246221"/>
          </a:xfrm>
          <a:prstGeom prst="rect">
            <a:avLst/>
          </a:prstGeom>
          <a:noFill/>
        </p:spPr>
        <p:txBody>
          <a:bodyPr wrap="square" rtlCol="0">
            <a:spAutoFit/>
          </a:bodyPr>
          <a:lstStyle/>
          <a:p>
            <a:r>
              <a:rPr lang="nl-BE" sz="1000" dirty="0">
                <a:latin typeface="UGent Panno Text Medium" panose="02000606040000040003" pitchFamily="2" charset="0"/>
              </a:rPr>
              <a:t>PCNE </a:t>
            </a:r>
            <a:r>
              <a:rPr lang="nl-BE" sz="1000" dirty="0" err="1">
                <a:latin typeface="UGent Panno Text Medium" panose="02000606040000040003" pitchFamily="2" charset="0"/>
              </a:rPr>
              <a:t>Classification</a:t>
            </a:r>
            <a:r>
              <a:rPr lang="nl-BE" sz="1000" dirty="0">
                <a:latin typeface="UGent Panno Text Medium" panose="02000606040000040003" pitchFamily="2" charset="0"/>
              </a:rPr>
              <a:t> V 5.0</a:t>
            </a:r>
          </a:p>
        </p:txBody>
      </p:sp>
    </p:spTree>
    <p:extLst>
      <p:ext uri="{BB962C8B-B14F-4D97-AF65-F5344CB8AC3E}">
        <p14:creationId xmlns:p14="http://schemas.microsoft.com/office/powerpoint/2010/main" val="276532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Vier niveaus van GGP</a:t>
            </a:r>
            <a:endParaRPr lang="nl-BE" dirty="0"/>
          </a:p>
        </p:txBody>
      </p:sp>
      <p:sp>
        <p:nvSpPr>
          <p:cNvPr id="7" name="Tijdelijke aanduiding voor inhoud 2"/>
          <p:cNvSpPr>
            <a:spLocks noGrp="1"/>
          </p:cNvSpPr>
          <p:nvPr>
            <p:ph idx="1"/>
          </p:nvPr>
        </p:nvSpPr>
        <p:spPr>
          <a:xfrm>
            <a:off x="677334" y="1672937"/>
            <a:ext cx="4954539" cy="4946072"/>
          </a:xfrm>
        </p:spPr>
        <p:txBody>
          <a:bodyPr>
            <a:normAutofit/>
          </a:bodyPr>
          <a:lstStyle/>
          <a:p>
            <a:pPr marL="0" indent="0">
              <a:buNone/>
            </a:pPr>
            <a:r>
              <a:rPr lang="nl-NL" sz="2000" dirty="0"/>
              <a:t>1) Voorschrijven</a:t>
            </a:r>
          </a:p>
          <a:p>
            <a:pPr lvl="1"/>
            <a:r>
              <a:rPr lang="nl-BE" sz="1900" u="sng" dirty="0" err="1"/>
              <a:t>Overgebruik</a:t>
            </a:r>
            <a:endParaRPr lang="nl-BE" sz="1900" u="sng" dirty="0"/>
          </a:p>
          <a:p>
            <a:pPr lvl="2"/>
            <a:r>
              <a:rPr lang="nl-NL" sz="1700" dirty="0"/>
              <a:t>Geen indicatie meer</a:t>
            </a:r>
          </a:p>
          <a:p>
            <a:pPr lvl="2"/>
            <a:r>
              <a:rPr lang="nl-NL" sz="1700" dirty="0"/>
              <a:t>Combinatietherapie i.p.v. monotherapie</a:t>
            </a:r>
          </a:p>
          <a:p>
            <a:pPr lvl="2"/>
            <a:r>
              <a:rPr lang="nl-NL" sz="1700" dirty="0" err="1"/>
              <a:t>Prescribing</a:t>
            </a:r>
            <a:r>
              <a:rPr lang="nl-NL" sz="1700" dirty="0"/>
              <a:t> cascade</a:t>
            </a:r>
            <a:endParaRPr lang="nl-BE" sz="1800" dirty="0"/>
          </a:p>
          <a:p>
            <a:pPr lvl="1"/>
            <a:r>
              <a:rPr lang="nl-NL" sz="1900" u="sng" dirty="0"/>
              <a:t>Ondergebruik</a:t>
            </a:r>
          </a:p>
          <a:p>
            <a:pPr lvl="2"/>
            <a:r>
              <a:rPr lang="nl-NL" sz="1700" dirty="0"/>
              <a:t>Indicatie, maar geen behandeling</a:t>
            </a:r>
          </a:p>
          <a:p>
            <a:pPr lvl="2"/>
            <a:r>
              <a:rPr lang="nl-NL" sz="1700" dirty="0"/>
              <a:t>Geen profylactische therapie</a:t>
            </a:r>
            <a:endParaRPr lang="nl-NL" sz="1800" dirty="0"/>
          </a:p>
          <a:p>
            <a:pPr lvl="1"/>
            <a:r>
              <a:rPr lang="nl-NL" sz="1900" u="sng" dirty="0"/>
              <a:t>Foutief gebruik</a:t>
            </a:r>
          </a:p>
          <a:p>
            <a:pPr lvl="2"/>
            <a:r>
              <a:rPr lang="nl-NL" sz="1700" dirty="0"/>
              <a:t>Keuze GM(vorm)</a:t>
            </a:r>
          </a:p>
          <a:p>
            <a:pPr lvl="2"/>
            <a:r>
              <a:rPr lang="nl-NL" sz="1700" dirty="0"/>
              <a:t>Dosering </a:t>
            </a:r>
          </a:p>
          <a:p>
            <a:pPr lvl="2"/>
            <a:r>
              <a:rPr lang="nl-NL" sz="1700" dirty="0"/>
              <a:t>Bijwerkingen - interacties</a:t>
            </a:r>
            <a:endParaRPr lang="nl-BE" sz="1700" dirty="0"/>
          </a:p>
        </p:txBody>
      </p:sp>
      <p:sp>
        <p:nvSpPr>
          <p:cNvPr id="4" name="Tijdelijke aanduiding voor inhoud 2">
            <a:extLst>
              <a:ext uri="{FF2B5EF4-FFF2-40B4-BE49-F238E27FC236}">
                <a16:creationId xmlns:a16="http://schemas.microsoft.com/office/drawing/2014/main" id="{4E469684-EDFA-4677-8995-437FBF3E52E8}"/>
              </a:ext>
            </a:extLst>
          </p:cNvPr>
          <p:cNvSpPr txBox="1">
            <a:spLocks/>
          </p:cNvSpPr>
          <p:nvPr/>
        </p:nvSpPr>
        <p:spPr>
          <a:xfrm>
            <a:off x="6089071" y="1672937"/>
            <a:ext cx="5668357" cy="494607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UGent Panno Text Medium" panose="02000606040000040003" pitchFamily="2" charset="0"/>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UGent Panno Text Medium" panose="02000606040000040003" pitchFamily="2"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UGent Panno Text Medium" panose="02000606040000040003" pitchFamily="2"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UGent Panno Text Medium" panose="02000606040000040003" pitchFamily="2"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UGent Panno Text Medium" panose="02000606040000040003" pitchFamily="2"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nl-BE" sz="2000" dirty="0"/>
              <a:t>2) Afleveren</a:t>
            </a:r>
            <a:endParaRPr lang="nl-BE" sz="2000" dirty="0">
              <a:solidFill>
                <a:srgbClr val="0070C0"/>
              </a:solidFill>
            </a:endParaRPr>
          </a:p>
          <a:p>
            <a:pPr lvl="1"/>
            <a:r>
              <a:rPr lang="nl-NL" sz="1900" dirty="0"/>
              <a:t>Foutief GM afgeleverd</a:t>
            </a:r>
          </a:p>
          <a:p>
            <a:pPr lvl="1"/>
            <a:r>
              <a:rPr lang="nl-NL" sz="1900" dirty="0"/>
              <a:t>Onvoldoende/foutieve informatie bij aflevering</a:t>
            </a:r>
          </a:p>
          <a:p>
            <a:pPr lvl="1"/>
            <a:r>
              <a:rPr lang="nl-NL" sz="1900" dirty="0"/>
              <a:t>Praktische problemen overzien (openen verpakking, slikproblemen)</a:t>
            </a:r>
            <a:endParaRPr lang="nl-BE" dirty="0"/>
          </a:p>
          <a:p>
            <a:pPr marL="0" indent="0">
              <a:buFont typeface="Wingdings 3" charset="2"/>
              <a:buNone/>
            </a:pPr>
            <a:r>
              <a:rPr lang="nl-BE" sz="2000" dirty="0"/>
              <a:t>3) Patiënt</a:t>
            </a:r>
            <a:endParaRPr lang="nl-BE" sz="2000" dirty="0">
              <a:solidFill>
                <a:srgbClr val="0070C0"/>
              </a:solidFill>
            </a:endParaRPr>
          </a:p>
          <a:p>
            <a:pPr lvl="1"/>
            <a:r>
              <a:rPr lang="nl-NL" sz="1900" dirty="0"/>
              <a:t>Gebruiksinstructies niet volgen</a:t>
            </a:r>
          </a:p>
          <a:p>
            <a:pPr lvl="1"/>
            <a:r>
              <a:rPr lang="nl-NL" sz="1900" dirty="0"/>
              <a:t>Therapie-ontrouw</a:t>
            </a:r>
            <a:endParaRPr lang="nl-BE" dirty="0"/>
          </a:p>
          <a:p>
            <a:pPr marL="0" indent="0">
              <a:buFont typeface="Wingdings 3" charset="2"/>
              <a:buNone/>
            </a:pPr>
            <a:r>
              <a:rPr lang="nl-BE" sz="2000" dirty="0"/>
              <a:t>4) Opvolging</a:t>
            </a:r>
            <a:endParaRPr lang="nl-BE" sz="2000" dirty="0">
              <a:solidFill>
                <a:srgbClr val="0070C0"/>
              </a:solidFill>
            </a:endParaRPr>
          </a:p>
          <a:p>
            <a:pPr lvl="1"/>
            <a:r>
              <a:rPr lang="nl-NL" sz="1900" dirty="0"/>
              <a:t>Therapietrouw</a:t>
            </a:r>
          </a:p>
          <a:p>
            <a:pPr lvl="1"/>
            <a:r>
              <a:rPr lang="nl-NL" sz="1900" dirty="0"/>
              <a:t>Bloedwaarden/kliniek na opstart GM</a:t>
            </a:r>
          </a:p>
          <a:p>
            <a:pPr lvl="1"/>
            <a:r>
              <a:rPr lang="nl-NL" sz="1900" dirty="0"/>
              <a:t>Bijwerkingen niet bespreken/rapporteren</a:t>
            </a:r>
          </a:p>
          <a:p>
            <a:pPr lvl="1"/>
            <a:endParaRPr lang="nl-BE" sz="2000" dirty="0"/>
          </a:p>
          <a:p>
            <a:pPr marL="0" indent="0">
              <a:buFont typeface="Wingdings 3" charset="2"/>
              <a:buNone/>
            </a:pPr>
            <a:endParaRPr lang="nl-BE" dirty="0"/>
          </a:p>
        </p:txBody>
      </p:sp>
    </p:spTree>
    <p:extLst>
      <p:ext uri="{BB962C8B-B14F-4D97-AF65-F5344CB8AC3E}">
        <p14:creationId xmlns:p14="http://schemas.microsoft.com/office/powerpoint/2010/main" val="678321668"/>
      </p:ext>
    </p:extLst>
  </p:cSld>
  <p:clrMapOvr>
    <a:masterClrMapping/>
  </p:clrMapOvr>
</p:sld>
</file>

<file path=ppt/theme/theme1.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4432</Words>
  <Application>Microsoft Office PowerPoint</Application>
  <PresentationFormat>Breedbeeld</PresentationFormat>
  <Paragraphs>573</Paragraphs>
  <Slides>38</Slides>
  <Notes>15</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38</vt:i4>
      </vt:variant>
    </vt:vector>
  </HeadingPairs>
  <TitlesOfParts>
    <vt:vector size="45" baseType="lpstr">
      <vt:lpstr>Arial</vt:lpstr>
      <vt:lpstr>Calibri</vt:lpstr>
      <vt:lpstr>Trebuchet MS</vt:lpstr>
      <vt:lpstr>UGent Panno Text Medium</vt:lpstr>
      <vt:lpstr>Verdana</vt:lpstr>
      <vt:lpstr>Wingdings 3</vt:lpstr>
      <vt:lpstr>1_Facet</vt:lpstr>
      <vt:lpstr>MFO-programma “Medicatienazicht bij risicopatiënten met polyfarmacie”  MFO-avond 1</vt:lpstr>
      <vt:lpstr>Deel 1: Achtergrond</vt:lpstr>
      <vt:lpstr>Achtergrond</vt:lpstr>
      <vt:lpstr>Doelstellingen polyfarmacie</vt:lpstr>
      <vt:lpstr>Gebaseerd op principes rationeel voorschrijven</vt:lpstr>
      <vt:lpstr>Vier criteria voor het kiezen van een geneesmiddel </vt:lpstr>
      <vt:lpstr>Vier criteria voor het kiezen van een geneesmiddel </vt:lpstr>
      <vt:lpstr>PowerPoint-presentatie</vt:lpstr>
      <vt:lpstr>Vier niveaus van GGP</vt:lpstr>
      <vt:lpstr>Preventie GGPs: medicatienazicht </vt:lpstr>
      <vt:lpstr>Welke patiënten?</vt:lpstr>
      <vt:lpstr>Ideaal verloop medicatienazicht</vt:lpstr>
      <vt:lpstr>Medicatienazicht: praktijk</vt:lpstr>
      <vt:lpstr>Deel 2: De GheOP³S-tool</vt:lpstr>
      <vt:lpstr>GheOP³S-tool</vt:lpstr>
      <vt:lpstr>PowerPoint-presentatie</vt:lpstr>
      <vt:lpstr>PowerPoint-presentatie</vt:lpstr>
      <vt:lpstr>Deel 3: Casuïstiek</vt:lpstr>
      <vt:lpstr>CASUS ANDRE</vt:lpstr>
      <vt:lpstr>PowerPoint-presentatie</vt:lpstr>
      <vt:lpstr>Medicatieanalyse</vt:lpstr>
      <vt:lpstr>Medicatieanalyse</vt:lpstr>
      <vt:lpstr>Medicatieanalyse</vt:lpstr>
      <vt:lpstr>Medicatieanalyse</vt:lpstr>
      <vt:lpstr>Medicatieanalyse</vt:lpstr>
      <vt:lpstr>Medicatieanalyse</vt:lpstr>
      <vt:lpstr>Medicatieanalyse</vt:lpstr>
      <vt:lpstr>Medicatieanalyse</vt:lpstr>
      <vt:lpstr>Medicatieanalyse</vt:lpstr>
      <vt:lpstr>Medicatieanalyse</vt:lpstr>
      <vt:lpstr>Medicatieanalyse</vt:lpstr>
      <vt:lpstr>OVERLEG GESPREK APOTHEEK voorlopig actieplan</vt:lpstr>
      <vt:lpstr>Tips &amp; Trics bij stoppen en/of afbouwen</vt:lpstr>
      <vt:lpstr>Tips &amp; Trics bij stoppen en/of afbouwen</vt:lpstr>
      <vt:lpstr>Tips &amp; Trics bij stoppen en/of afbouwen</vt:lpstr>
      <vt:lpstr>Tips &amp; Trics bij stoppen en/of afbouwen</vt:lpstr>
      <vt:lpstr>Tips &amp; Trics – TAKE HOME MESSAGES</vt:lpstr>
      <vt:lpstr>Bronnen</vt:lpstr>
    </vt:vector>
  </TitlesOfParts>
  <Company>UGent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SIMENON STUDIE- UGent deelproject:  Medicatienazicht met de GheOP3S-tool in samenwerking met de huisarts</dc:title>
  <dc:creator>Katrien Foubert</dc:creator>
  <cp:lastModifiedBy>Els De Clercq</cp:lastModifiedBy>
  <cp:revision>207</cp:revision>
  <cp:lastPrinted>2016-11-07T09:24:46Z</cp:lastPrinted>
  <dcterms:created xsi:type="dcterms:W3CDTF">2016-11-03T16:07:12Z</dcterms:created>
  <dcterms:modified xsi:type="dcterms:W3CDTF">2019-02-22T08:40:52Z</dcterms:modified>
</cp:coreProperties>
</file>